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3" r:id="rId4"/>
    <p:sldId id="305" r:id="rId5"/>
    <p:sldId id="260" r:id="rId6"/>
    <p:sldId id="364" r:id="rId7"/>
    <p:sldId id="266" r:id="rId8"/>
    <p:sldId id="268" r:id="rId9"/>
    <p:sldId id="359" r:id="rId10"/>
    <p:sldId id="261" r:id="rId11"/>
    <p:sldId id="267" r:id="rId12"/>
    <p:sldId id="361" r:id="rId13"/>
    <p:sldId id="352" r:id="rId14"/>
    <p:sldId id="311" r:id="rId15"/>
    <p:sldId id="306" r:id="rId16"/>
    <p:sldId id="363" r:id="rId17"/>
    <p:sldId id="365" r:id="rId18"/>
    <p:sldId id="366" r:id="rId19"/>
    <p:sldId id="258" r:id="rId20"/>
    <p:sldId id="259" r:id="rId21"/>
    <p:sldId id="367" r:id="rId22"/>
    <p:sldId id="368" r:id="rId23"/>
    <p:sldId id="262" r:id="rId24"/>
    <p:sldId id="264" r:id="rId25"/>
    <p:sldId id="265" r:id="rId26"/>
    <p:sldId id="369" r:id="rId27"/>
    <p:sldId id="370" r:id="rId28"/>
    <p:sldId id="371" r:id="rId29"/>
    <p:sldId id="272" r:id="rId30"/>
    <p:sldId id="282" r:id="rId31"/>
    <p:sldId id="283" r:id="rId32"/>
    <p:sldId id="284" r:id="rId33"/>
    <p:sldId id="285" r:id="rId34"/>
    <p:sldId id="271" r:id="rId35"/>
    <p:sldId id="296" r:id="rId36"/>
    <p:sldId id="286" r:id="rId37"/>
    <p:sldId id="275" r:id="rId38"/>
    <p:sldId id="288" r:id="rId39"/>
    <p:sldId id="289" r:id="rId40"/>
    <p:sldId id="291" r:id="rId41"/>
    <p:sldId id="290" r:id="rId42"/>
    <p:sldId id="292" r:id="rId43"/>
    <p:sldId id="293" r:id="rId44"/>
    <p:sldId id="287" r:id="rId45"/>
    <p:sldId id="295" r:id="rId46"/>
    <p:sldId id="294" r:id="rId47"/>
    <p:sldId id="297" r:id="rId48"/>
    <p:sldId id="298" r:id="rId49"/>
    <p:sldId id="372" r:id="rId50"/>
    <p:sldId id="299" r:id="rId51"/>
    <p:sldId id="281" r:id="rId52"/>
    <p:sldId id="375" r:id="rId53"/>
    <p:sldId id="378" r:id="rId54"/>
    <p:sldId id="323" r:id="rId55"/>
    <p:sldId id="347" r:id="rId56"/>
    <p:sldId id="346" r:id="rId57"/>
    <p:sldId id="383" r:id="rId58"/>
    <p:sldId id="381" r:id="rId59"/>
    <p:sldId id="382" r:id="rId60"/>
    <p:sldId id="384" r:id="rId61"/>
    <p:sldId id="385" r:id="rId62"/>
    <p:sldId id="386" r:id="rId63"/>
    <p:sldId id="387" r:id="rId64"/>
    <p:sldId id="388" r:id="rId65"/>
    <p:sldId id="349" r:id="rId66"/>
    <p:sldId id="389" r:id="rId67"/>
    <p:sldId id="390" r:id="rId68"/>
    <p:sldId id="391" r:id="rId69"/>
    <p:sldId id="392" r:id="rId70"/>
    <p:sldId id="393" r:id="rId71"/>
    <p:sldId id="394" r:id="rId72"/>
    <p:sldId id="395" r:id="rId73"/>
    <p:sldId id="396" r:id="rId74"/>
    <p:sldId id="354" r:id="rId75"/>
    <p:sldId id="397" r:id="rId76"/>
    <p:sldId id="398" r:id="rId77"/>
    <p:sldId id="399" r:id="rId78"/>
    <p:sldId id="400" r:id="rId79"/>
    <p:sldId id="401" r:id="rId80"/>
    <p:sldId id="348" r:id="rId81"/>
    <p:sldId id="377" r:id="rId82"/>
    <p:sldId id="402" r:id="rId83"/>
    <p:sldId id="403" r:id="rId84"/>
    <p:sldId id="404" r:id="rId85"/>
    <p:sldId id="405" r:id="rId86"/>
    <p:sldId id="280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/>
    <p:restoredTop sz="93692"/>
  </p:normalViewPr>
  <p:slideViewPr>
    <p:cSldViewPr snapToGrid="0" snapToObjects="1">
      <p:cViewPr varScale="1">
        <p:scale>
          <a:sx n="68" d="100"/>
          <a:sy n="68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F00A-1EAB-B94B-8DD0-7475C34E7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BF1B8-7D25-5B4B-AC23-B8C51AB05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8FD95-F3F6-A24A-B71D-82685BADE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6F190-9F8C-D547-9E1A-50DF34E9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F1C26-4C7C-354D-876A-1C15BE79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73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6A7CC-DC6E-D641-AF61-07DA40CF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EC930-CF8D-394F-920E-E08316023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E230D-E095-7143-B676-E00B953D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5653E-AD07-1548-A7A7-AC661CBF4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242CF-E7E4-5F4E-98E7-3CCE1FA3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5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A83EE2-3ABB-424C-8175-D874FFF47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8A234-80B3-334A-B49C-7CD02DCE0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8DD1D-FAD0-8E4F-A4ED-E4540D88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60D2B-0462-E648-88A3-FE55B757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B8D57-891B-EB4E-96D9-8D3EB56E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0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D16A-5A1B-D247-8314-2327FFA9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7833-6553-994A-A1BB-A275F7FD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80258-4E81-5643-9DB5-39E1F28E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2373-AE6A-EC47-A7C6-643D5C77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88C2F-5B48-EC4B-8ABD-20DE127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4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CF4B-0A1E-6245-937B-D34EF47B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9AB2A-03F6-8948-AAB5-EB8EB12F8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13351-658E-3546-8CF9-45471A67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EBDD-A557-5E43-A319-4252271EC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5A226-EC37-2041-A11F-44CFAD72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1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3987-4431-5543-BEC9-830F5CD6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CFA8-06F3-2240-A9BD-118A5760E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31E89-3309-CB4E-8994-B3134FF44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11A2A-85CA-244B-B9B8-CE371BFA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D082E-D45E-9942-AFB9-16F3ABE9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D82F1-3AC7-9046-939D-96343503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70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D615-9453-DF43-BAE9-1E8ECB38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C7961-D351-8247-B5B9-9F6A61259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D3448-F394-FB4A-8D44-202072FF3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B4CCC-759C-084A-86DF-B29027A48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CB2EA3-D90D-3043-91A9-9EC1CEFDB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8CC4C3-7F7F-2744-AE5D-77F9D3E33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B30755-C9C2-334C-AE99-BA4428860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0BB6E5-056F-AB4F-B362-BE51AA25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3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2A68-E2BC-8740-8E58-89CC9911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26186-EEC7-4E4E-BB44-B60C489D7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D259D-33AE-7D4D-90F5-C8E2B6021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29D90-6754-0D43-A062-7B0140D1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5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F0790-A33E-4648-BA96-3BF4464C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247D23-94F0-384E-A01D-EF569008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A54CB-D658-3F46-934B-0B3B1E40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7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90F0-BABE-6844-BFAE-F0FA1CC7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7469F-D4EB-8641-8BC9-F0CE1528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136DD8-58BB-214B-B726-2A6F5A3CC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1AAC2-CDDB-7B41-8051-37D0B90D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353D4-417F-AA46-BCFD-91A97F02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98728-E8A5-FD48-AD6A-0A03CF6E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8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66C3-6C04-9149-BDBC-819B4C63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DC9590-51C8-6C42-826B-35FD1E77E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21A90-15A9-DF4E-BAA9-5917082E1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72B61-A84C-564C-8F3E-365C9A52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96E6B-F341-A645-B154-E8D9F9714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386A4-97E2-F24B-972D-10BE673D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0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1F6EA-CBA3-F547-89DE-D3623F54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BD20F-0720-7F44-A23A-6C3408740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0563E-546F-9344-8CF8-C5A908582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27BC7-8CA5-2949-9287-94C93F8FEA6B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0532F-7DE7-6148-8993-E0188896A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4ECA6-7730-5545-B205-8DAC01CFA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B49C1-178B-224C-A8F9-233BFCA2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0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docs.python-guide.org/en/latest/dev/virtualenv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-guide.org/en/latest/dev/virtualenv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ublish%E2%80%93subscribe_pattern" TargetMode="External"/><Relationship Id="rId2" Type="http://schemas.openxmlformats.org/officeDocument/2006/relationships/hyperlink" Target="https://en.wikipedia.org/wiki/Message_pass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versioneye.com/2014/01/15/which-programming-language-has-the-best-package-manage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google.com/+RipRowan/posts/eVeouesvaV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-requests.org/en/master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atfact.ninja/fac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desk.com/api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sonformatter.curiousconcept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wencp.org/blog/a-brief-introduction-to-packaging-python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openweathermap.org/ap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home.openweathermap.org/api_key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weathermap.org/forecast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python.org/pypi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hope.com/issues/ch000549.htm#windows8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ISO_3166_country_cod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postman.com/" TargetMode="External"/><Relationship Id="rId2" Type="http://schemas.openxmlformats.org/officeDocument/2006/relationships/hyperlink" Target="https://curl.haxx.se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capstone_testing_2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.io/fhSxr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fgimian.github.io/blog/2014/04/10/using-the-python-mock-library-to-fake-regular-functions-during-tests/" TargetMode="External"/><Relationship Id="rId2" Type="http://schemas.openxmlformats.org/officeDocument/2006/relationships/hyperlink" Target="https://docs.python.org/3/library/unittest.mock-examp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reyhunner.com/2014/10/the-many-flavors-of-mock-dot-patch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ypicode/json-server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xchangeratesapi.io/" TargetMode="External"/><Relationship Id="rId2" Type="http://schemas.openxmlformats.org/officeDocument/2006/relationships/hyperlink" Target="https://git.io/fh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C65E-EC33-FD4B-A8F5-F6760B608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DC1FAD-C1ED-9545-A080-3864A5534C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management </a:t>
            </a:r>
          </a:p>
          <a:p>
            <a:r>
              <a:rPr lang="en-US" dirty="0"/>
              <a:t>Connecting to APIs</a:t>
            </a:r>
          </a:p>
          <a:p>
            <a:r>
              <a:rPr lang="en-US" dirty="0"/>
              <a:t>Testing programs with API calls</a:t>
            </a:r>
          </a:p>
        </p:txBody>
      </p:sp>
    </p:spTree>
    <p:extLst>
      <p:ext uri="{BB962C8B-B14F-4D97-AF65-F5344CB8AC3E}">
        <p14:creationId xmlns:p14="http://schemas.microsoft.com/office/powerpoint/2010/main" val="317453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From the Hitchhikers Guide to Python</a:t>
            </a:r>
          </a:p>
          <a:p>
            <a:r>
              <a:rPr lang="en-US" dirty="0">
                <a:hlinkClick r:id="rId2"/>
              </a:rPr>
              <a:t>http://docs.python-guide.org/en/latest/dev/virtualenvs/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620299"/>
            <a:ext cx="9144000" cy="2505865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1599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Create an isolated Python environment with its own packages, and own versions of packages installed</a:t>
            </a:r>
          </a:p>
          <a:p>
            <a:r>
              <a:rPr lang="en-US" sz="2400" dirty="0"/>
              <a:t>Can select the Python interpreter version for each virtual environment - Python 2 or Python 3? </a:t>
            </a:r>
          </a:p>
          <a:p>
            <a:r>
              <a:rPr lang="en-US" sz="2400" dirty="0"/>
              <a:t>When using pip in a virtual environment, the packages installed (and uninstalled) will be unique to that virtual environment</a:t>
            </a:r>
          </a:p>
          <a:p>
            <a:r>
              <a:rPr lang="en-US" sz="2400" dirty="0"/>
              <a:t>Makes development more organized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Various other tools available to manage virtual environments</a:t>
            </a:r>
          </a:p>
          <a:p>
            <a:r>
              <a:rPr lang="en-US" sz="2400" dirty="0">
                <a:hlinkClick r:id="rId2"/>
              </a:rPr>
              <a:t>http://docs.python-guide.org/en/latest/dev/virtualenvs/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69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Per project: create and activate a Virtual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the command line, </a:t>
            </a:r>
          </a:p>
          <a:p>
            <a:r>
              <a:rPr lang="en-US" dirty="0"/>
              <a:t>(For a new project) create a directory for your project if it doesn't yet exist </a:t>
            </a:r>
          </a:p>
          <a:p>
            <a:r>
              <a:rPr lang="en-US" dirty="0"/>
              <a:t>Navigate to that directory </a:t>
            </a:r>
          </a:p>
          <a:p>
            <a:r>
              <a:rPr lang="en-US" dirty="0"/>
              <a:t>Type the commands for your own OS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4224774"/>
            <a:ext cx="8229600" cy="83099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/>
                <a:cs typeface="Consolas"/>
              </a:rPr>
              <a:t>python3 -m </a:t>
            </a:r>
            <a:r>
              <a:rPr lang="en-US" sz="2400" dirty="0" err="1">
                <a:latin typeface="Consolas"/>
                <a:cs typeface="Consolas"/>
              </a:rPr>
              <a:t>venv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env</a:t>
            </a:r>
            <a:endParaRPr lang="en-US" sz="2400" dirty="0">
              <a:latin typeface="Consolas"/>
              <a:cs typeface="Consolas"/>
            </a:endParaRPr>
          </a:p>
          <a:p>
            <a:r>
              <a:rPr lang="en-US" sz="2400" dirty="0">
                <a:latin typeface="Consolas"/>
                <a:cs typeface="Consolas"/>
              </a:rPr>
              <a:t>source </a:t>
            </a:r>
            <a:r>
              <a:rPr lang="en-US" sz="2400" dirty="0" err="1">
                <a:latin typeface="Consolas"/>
                <a:cs typeface="Consolas"/>
              </a:rPr>
              <a:t>env</a:t>
            </a:r>
            <a:r>
              <a:rPr lang="en-US" sz="2400" dirty="0">
                <a:latin typeface="Consolas"/>
                <a:cs typeface="Consolas"/>
              </a:rPr>
              <a:t>/bin/activate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9C9FD-D3AB-DE4E-8225-6942C1800EF2}"/>
              </a:ext>
            </a:extLst>
          </p:cNvPr>
          <p:cNvSpPr txBox="1"/>
          <p:nvPr/>
        </p:nvSpPr>
        <p:spPr>
          <a:xfrm>
            <a:off x="8385956" y="4320511"/>
            <a:ext cx="1391728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Mac or Linux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0" y="5351247"/>
            <a:ext cx="8229600" cy="83099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/>
                <a:cs typeface="Consolas"/>
              </a:rPr>
              <a:t>python -m </a:t>
            </a:r>
            <a:r>
              <a:rPr lang="en-US" sz="2400" dirty="0" err="1">
                <a:latin typeface="Consolas"/>
                <a:cs typeface="Consolas"/>
              </a:rPr>
              <a:t>venv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env</a:t>
            </a:r>
            <a:r>
              <a:rPr lang="en-US" sz="2400" dirty="0">
                <a:latin typeface="Consolas"/>
                <a:cs typeface="Consolas"/>
              </a:rPr>
              <a:t> </a:t>
            </a:r>
          </a:p>
          <a:p>
            <a:r>
              <a:rPr lang="en-US" sz="2400" dirty="0" err="1">
                <a:latin typeface="Consolas"/>
                <a:cs typeface="Consolas"/>
              </a:rPr>
              <a:t>env</a:t>
            </a:r>
            <a:r>
              <a:rPr lang="en-US" sz="2400" dirty="0">
                <a:latin typeface="Consolas"/>
                <a:cs typeface="Consolas"/>
              </a:rPr>
              <a:t>\scripts\activate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A734D-CD44-0441-8374-4B5925FA89CB}"/>
              </a:ext>
            </a:extLst>
          </p:cNvPr>
          <p:cNvSpPr txBox="1"/>
          <p:nvPr/>
        </p:nvSpPr>
        <p:spPr>
          <a:xfrm>
            <a:off x="8404263" y="5582078"/>
            <a:ext cx="1355115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Windows PC</a:t>
            </a:r>
          </a:p>
        </p:txBody>
      </p:sp>
    </p:spTree>
    <p:extLst>
      <p:ext uri="{BB962C8B-B14F-4D97-AF65-F5344CB8AC3E}">
        <p14:creationId xmlns:p14="http://schemas.microsoft.com/office/powerpoint/2010/main" val="186527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packages into a virtual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From an activated virtual environment,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typing </a:t>
            </a:r>
          </a:p>
          <a:p>
            <a:pPr marL="0" indent="0">
              <a:buNone/>
            </a:pPr>
            <a:r>
              <a:rPr lang="en-US" sz="3000" b="1" dirty="0">
                <a:latin typeface="Consolas"/>
                <a:cs typeface="Consolas"/>
              </a:rPr>
              <a:t>pip install &lt;whatever&gt;</a:t>
            </a:r>
          </a:p>
          <a:p>
            <a:r>
              <a:rPr lang="en-US" dirty="0"/>
              <a:t>only installs &lt;whatever&gt; for this virtual environment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100" b="1" dirty="0">
                <a:latin typeface="Consolas"/>
                <a:cs typeface="Consolas"/>
              </a:rPr>
              <a:t>deactivate</a:t>
            </a:r>
          </a:p>
          <a:p>
            <a:r>
              <a:rPr lang="en-US" dirty="0"/>
              <a:t>returns to the default install of </a:t>
            </a:r>
            <a:r>
              <a:rPr lang="en-US" dirty="0" err="1"/>
              <a:t>Python+standard</a:t>
            </a:r>
            <a:r>
              <a:rPr lang="en-US" dirty="0"/>
              <a:t> libraries and whatever global packages are installed</a:t>
            </a:r>
          </a:p>
        </p:txBody>
      </p:sp>
    </p:spTree>
    <p:extLst>
      <p:ext uri="{BB962C8B-B14F-4D97-AF65-F5344CB8AC3E}">
        <p14:creationId xmlns:p14="http://schemas.microsoft.com/office/powerpoint/2010/main" val="311773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computer will set up it's own virtual environment</a:t>
            </a:r>
          </a:p>
          <a:p>
            <a:r>
              <a:rPr lang="en-US" dirty="0"/>
              <a:t>Create a new virtual environment for any non-trivial project that has dependencies</a:t>
            </a:r>
          </a:p>
          <a:p>
            <a:r>
              <a:rPr lang="en-US" dirty="0"/>
              <a:t>Keeping each one of your projects in an individual directory helps manage your virtual environments</a:t>
            </a:r>
          </a:p>
        </p:txBody>
      </p:sp>
    </p:spTree>
    <p:extLst>
      <p:ext uri="{BB962C8B-B14F-4D97-AF65-F5344CB8AC3E}">
        <p14:creationId xmlns:p14="http://schemas.microsoft.com/office/powerpoint/2010/main" val="393844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requirements.txt</a:t>
            </a:r>
            <a:r>
              <a:rPr lang="en-US" dirty="0"/>
              <a:t> and pip freeze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Type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pip freeze</a:t>
            </a:r>
          </a:p>
          <a:p>
            <a:r>
              <a:rPr lang="en-US" dirty="0"/>
              <a:t>to see a list of dependencies and versions</a:t>
            </a:r>
          </a:p>
          <a:p>
            <a:r>
              <a:rPr lang="en-US" dirty="0"/>
              <a:t>Type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pip freeze &gt;&gt; </a:t>
            </a:r>
            <a:r>
              <a:rPr lang="en-US" dirty="0" err="1">
                <a:latin typeface="Consolas"/>
                <a:cs typeface="Consolas"/>
              </a:rPr>
              <a:t>requirements.txt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/>
              <a:t>to copy these dependencies into </a:t>
            </a:r>
            <a:r>
              <a:rPr lang="en-US" dirty="0" err="1"/>
              <a:t>requirements.txt</a:t>
            </a:r>
            <a:r>
              <a:rPr lang="en-US" dirty="0"/>
              <a:t> file </a:t>
            </a:r>
          </a:p>
          <a:p>
            <a:r>
              <a:rPr lang="en-US" dirty="0"/>
              <a:t>When someone else runs your project, they can install all of the requirements, listed in this file; the specified version of each will be installed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pip install -r </a:t>
            </a:r>
            <a:r>
              <a:rPr lang="en-US" dirty="0" err="1">
                <a:latin typeface="Consolas"/>
                <a:cs typeface="Consolas"/>
              </a:rPr>
              <a:t>requirements.txt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64724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60E0-2DB9-0841-B2FE-8B7AF1D5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Deactivating a virtual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46928-CFD2-6445-8D98-48BD859FF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Deactivate your virtual environment when done with the project by running </a:t>
            </a:r>
            <a:r>
              <a:rPr lang="en-US" b="1" dirty="0"/>
              <a:t>deactivate</a:t>
            </a:r>
          </a:p>
          <a:p>
            <a:r>
              <a:rPr lang="en-US" dirty="0"/>
              <a:t>And before you start, or work on a project, with a different virtual environment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deactivate</a:t>
            </a:r>
          </a:p>
          <a:p>
            <a:r>
              <a:rPr lang="en-US" dirty="0"/>
              <a:t>You can reactivate an existing virtual environment with </a:t>
            </a:r>
          </a:p>
          <a:p>
            <a:r>
              <a:rPr lang="en-US" b="1" dirty="0">
                <a:latin typeface="Consolas"/>
                <a:cs typeface="Consolas"/>
              </a:rPr>
              <a:t>source </a:t>
            </a:r>
            <a:r>
              <a:rPr lang="en-US" b="1" dirty="0" err="1">
                <a:latin typeface="Consolas"/>
                <a:cs typeface="Consolas"/>
              </a:rPr>
              <a:t>env</a:t>
            </a:r>
            <a:r>
              <a:rPr lang="en-US" b="1" dirty="0">
                <a:latin typeface="Consolas"/>
                <a:cs typeface="Consolas"/>
              </a:rPr>
              <a:t>/bin/activate  		</a:t>
            </a:r>
            <a:r>
              <a:rPr lang="en-US" dirty="0">
                <a:latin typeface="Consolas"/>
                <a:cs typeface="Consolas"/>
              </a:rPr>
              <a:t>(mac)</a:t>
            </a:r>
          </a:p>
          <a:p>
            <a:r>
              <a:rPr lang="en-US" b="1" dirty="0" err="1">
                <a:latin typeface="Consolas"/>
                <a:cs typeface="Consolas"/>
              </a:rPr>
              <a:t>env</a:t>
            </a:r>
            <a:r>
              <a:rPr lang="en-US" b="1" dirty="0">
                <a:latin typeface="Consolas"/>
                <a:cs typeface="Consolas"/>
              </a:rPr>
              <a:t>\Scripts\activate 				</a:t>
            </a:r>
            <a:r>
              <a:rPr lang="en-US" dirty="0">
                <a:latin typeface="Consolas"/>
                <a:cs typeface="Consolas"/>
              </a:rPr>
              <a:t>(pc)</a:t>
            </a:r>
          </a:p>
          <a:p>
            <a:endParaRPr lang="en-US" dirty="0">
              <a:latin typeface="Consolas"/>
              <a:cs typeface="Consolas"/>
            </a:endParaRPr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043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8D3529-C899-2542-A96A-5BDEDD7CA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33FCCA2-B532-064D-8569-07FFAFD6F5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2060-1270-394F-9946-8A97F1FE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different computer systems talk to each 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8C5-A74C-0745-B268-789B47CEC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to consider:</a:t>
            </a:r>
          </a:p>
          <a:p>
            <a:pPr lvl="1"/>
            <a:r>
              <a:rPr lang="en-US" dirty="0"/>
              <a:t>An e-commerce retailer. Which systems may work together to display products (with reviews, similar product suggestions) on pages, take orders, process orders, ship orders... ? </a:t>
            </a:r>
          </a:p>
          <a:p>
            <a:endParaRPr lang="en-US" dirty="0"/>
          </a:p>
          <a:p>
            <a:r>
              <a:rPr lang="en-US" dirty="0"/>
              <a:t>Typical IT infrastructure has many separate systems that communicate as needed</a:t>
            </a:r>
          </a:p>
        </p:txBody>
      </p:sp>
    </p:spTree>
    <p:extLst>
      <p:ext uri="{BB962C8B-B14F-4D97-AF65-F5344CB8AC3E}">
        <p14:creationId xmlns:p14="http://schemas.microsoft.com/office/powerpoint/2010/main" val="1790086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A0D1-7488-CB49-954E-C8D3E507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ways to connect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B8A0-94BF-0043-AB2F-7B46426D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6467" cy="4351338"/>
          </a:xfrm>
        </p:spPr>
        <p:txBody>
          <a:bodyPr/>
          <a:lstStyle/>
          <a:p>
            <a:r>
              <a:rPr lang="en-US" dirty="0"/>
              <a:t>Message Passing </a:t>
            </a:r>
            <a:r>
              <a:rPr lang="en-US" dirty="0">
                <a:hlinkClick r:id="rId2"/>
              </a:rPr>
              <a:t>https://en.wikipedia.org/wiki/Message_passing</a:t>
            </a:r>
            <a:r>
              <a:rPr lang="en-US" dirty="0"/>
              <a:t> </a:t>
            </a:r>
          </a:p>
          <a:p>
            <a:r>
              <a:rPr lang="en-US" dirty="0"/>
              <a:t>CORBA - turning objects from one programing language into objects in another programming language</a:t>
            </a:r>
          </a:p>
          <a:p>
            <a:r>
              <a:rPr lang="en-US" dirty="0" err="1"/>
              <a:t>PubSub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https://en.wikipedia.org/wiki/Publish%E2%80%93subscribe_pattern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But one of the most common is via HTTP - RESTful APIs </a:t>
            </a:r>
          </a:p>
        </p:txBody>
      </p:sp>
    </p:spTree>
    <p:extLst>
      <p:ext uri="{BB962C8B-B14F-4D97-AF65-F5344CB8AC3E}">
        <p14:creationId xmlns:p14="http://schemas.microsoft.com/office/powerpoint/2010/main" val="91501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Package managers are responsible for:</a:t>
            </a:r>
          </a:p>
          <a:p>
            <a:pPr lvl="1"/>
            <a:r>
              <a:rPr lang="en-US" dirty="0"/>
              <a:t>Installing, managing, (and removing) the correct version of 3</a:t>
            </a:r>
            <a:r>
              <a:rPr lang="en-US" baseline="30000" dirty="0"/>
              <a:t>rd</a:t>
            </a:r>
            <a:r>
              <a:rPr lang="en-US" dirty="0"/>
              <a:t> party packages/libraries that are required by your program</a:t>
            </a:r>
          </a:p>
          <a:p>
            <a:pPr lvl="1"/>
            <a:r>
              <a:rPr lang="en-US" dirty="0"/>
              <a:t>Contacting an online repository to obtain packages</a:t>
            </a:r>
          </a:p>
          <a:p>
            <a:pPr lvl="1"/>
            <a:r>
              <a:rPr lang="en-US" dirty="0"/>
              <a:t>Putting them in the right place in your project, for your code to access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Java</a:t>
            </a:r>
            <a:r>
              <a:rPr lang="en-US" b="1" dirty="0"/>
              <a:t>: Maven</a:t>
            </a:r>
            <a:r>
              <a:rPr lang="en-US" dirty="0"/>
              <a:t> and </a:t>
            </a:r>
            <a:r>
              <a:rPr lang="en-US" b="1" dirty="0"/>
              <a:t>Gradle</a:t>
            </a:r>
            <a:r>
              <a:rPr lang="en-US" dirty="0"/>
              <a:t>; code repositories at Maven Central etc.</a:t>
            </a:r>
          </a:p>
          <a:p>
            <a:pPr lvl="1"/>
            <a:r>
              <a:rPr lang="en-US" b="1" dirty="0" err="1"/>
              <a:t>RubyGems</a:t>
            </a:r>
            <a:r>
              <a:rPr lang="en-US" dirty="0"/>
              <a:t>; </a:t>
            </a:r>
            <a:r>
              <a:rPr lang="en-US" dirty="0" err="1"/>
              <a:t>rubygems.org</a:t>
            </a:r>
            <a:endParaRPr lang="en-US" dirty="0"/>
          </a:p>
          <a:p>
            <a:pPr lvl="1"/>
            <a:r>
              <a:rPr lang="en-US" b="1" dirty="0" err="1"/>
              <a:t>npm</a:t>
            </a:r>
            <a:r>
              <a:rPr lang="en-US" dirty="0"/>
              <a:t> for Node/JavaScript; </a:t>
            </a:r>
            <a:r>
              <a:rPr lang="en-US" dirty="0" err="1"/>
              <a:t>npmjs.org</a:t>
            </a:r>
            <a:endParaRPr lang="en-US" dirty="0"/>
          </a:p>
          <a:p>
            <a:pPr lvl="1"/>
            <a:r>
              <a:rPr lang="en-US" b="1" dirty="0" err="1"/>
              <a:t>NuGet</a:t>
            </a:r>
            <a:r>
              <a:rPr lang="en-US" dirty="0"/>
              <a:t> for .NET; </a:t>
            </a:r>
            <a:r>
              <a:rPr lang="en-US" dirty="0" err="1"/>
              <a:t>nugetgallery.org</a:t>
            </a:r>
            <a:endParaRPr lang="en-US" dirty="0"/>
          </a:p>
          <a:p>
            <a:pPr lvl="1"/>
            <a:r>
              <a:rPr lang="en-US" b="1" dirty="0"/>
              <a:t>pip</a:t>
            </a:r>
            <a:r>
              <a:rPr lang="en-US" dirty="0"/>
              <a:t> and </a:t>
            </a:r>
            <a:r>
              <a:rPr lang="en-US" dirty="0" err="1"/>
              <a:t>PyPI</a:t>
            </a:r>
            <a:r>
              <a:rPr lang="en-US" dirty="0"/>
              <a:t>, Python Package Index, </a:t>
            </a:r>
            <a:r>
              <a:rPr lang="en-US" dirty="0" err="1"/>
              <a:t>pypi.python.org</a:t>
            </a:r>
            <a:r>
              <a:rPr lang="en-US" dirty="0"/>
              <a:t>/</a:t>
            </a:r>
            <a:r>
              <a:rPr lang="en-US" dirty="0" err="1"/>
              <a:t>pypi</a:t>
            </a:r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dirty="0"/>
              <a:t>Comparisons of various languages' package managers: </a:t>
            </a:r>
            <a:r>
              <a:rPr lang="en-US" dirty="0">
                <a:hlinkClick r:id="rId2"/>
              </a:rPr>
              <a:t>http://blog.versioneye.com/2014/01/15/which-programming-language-has-the-best-package-manager/</a:t>
            </a:r>
            <a:endParaRPr lang="en-US" dirty="0"/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1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A0D1-7488-CB49-954E-C8D3E507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B8A0-94BF-0043-AB2F-7B46426D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2867" cy="4351338"/>
          </a:xfrm>
        </p:spPr>
        <p:txBody>
          <a:bodyPr/>
          <a:lstStyle/>
          <a:p>
            <a:r>
              <a:rPr lang="en-US" dirty="0"/>
              <a:t>Mandate from Jeff </a:t>
            </a:r>
            <a:r>
              <a:rPr lang="en-US" dirty="0" err="1"/>
              <a:t>Bezoz</a:t>
            </a:r>
            <a:r>
              <a:rPr lang="en-US" dirty="0"/>
              <a:t>, circa 2002</a:t>
            </a:r>
          </a:p>
          <a:p>
            <a:r>
              <a:rPr lang="en-US" dirty="0"/>
              <a:t>Required all the internal systems to communicate and externalize data via services</a:t>
            </a:r>
          </a:p>
          <a:p>
            <a:r>
              <a:rPr lang="en-US" dirty="0"/>
              <a:t>In other words, everything has a structured way to communicate with other services</a:t>
            </a:r>
          </a:p>
          <a:p>
            <a:r>
              <a:rPr lang="en-US" dirty="0"/>
              <a:t>How's Amazon doing today?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19C17-F2D5-FB4F-B6D4-F9D37F86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224" y="1027906"/>
            <a:ext cx="5905500" cy="429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ABA0F5-A042-894D-B0C0-64744D803FAC}"/>
              </a:ext>
            </a:extLst>
          </p:cNvPr>
          <p:cNvSpPr/>
          <p:nvPr/>
        </p:nvSpPr>
        <p:spPr>
          <a:xfrm>
            <a:off x="5973232" y="5992297"/>
            <a:ext cx="551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https://plus.google.com/+RipRowan/posts/eVeouesvaVX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3387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0BE7-E9BC-1646-B276-90A9D626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D63E8-C4FE-C945-855E-A74B03BD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is the protocol used for browsers to request web pages, and for servers to send pages, images, other resources in response </a:t>
            </a:r>
          </a:p>
          <a:p>
            <a:endParaRPr lang="en-US" dirty="0"/>
          </a:p>
          <a:p>
            <a:r>
              <a:rPr lang="en-US" dirty="0"/>
              <a:t>Can also use HTTP to send requests from your program to another computer, somewhere else on the network (or internet)</a:t>
            </a:r>
          </a:p>
          <a:p>
            <a:r>
              <a:rPr lang="en-US" dirty="0"/>
              <a:t>The other computer can respond with data of some kind - a file, text, error message, or </a:t>
            </a:r>
            <a:r>
              <a:rPr lang="en-US" b="1" dirty="0"/>
              <a:t>JSON</a:t>
            </a:r>
          </a:p>
          <a:p>
            <a:r>
              <a:rPr lang="en-US" b="1" dirty="0"/>
              <a:t>See Mini topics &gt; JSON in D2L for background on JSON</a:t>
            </a:r>
          </a:p>
        </p:txBody>
      </p:sp>
    </p:spTree>
    <p:extLst>
      <p:ext uri="{BB962C8B-B14F-4D97-AF65-F5344CB8AC3E}">
        <p14:creationId xmlns:p14="http://schemas.microsoft.com/office/powerpoint/2010/main" val="971573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F67E-DAA4-F043-B68A-CC014BC4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 with requests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29135-959C-4141-85C8-C5BA07965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has built-in libraries for making HTTP requests but it's a little clunky to use</a:t>
            </a:r>
          </a:p>
          <a:p>
            <a:r>
              <a:rPr lang="en-US" dirty="0"/>
              <a:t>So we'll use the </a:t>
            </a:r>
            <a:r>
              <a:rPr lang="en-US" b="1" dirty="0"/>
              <a:t>requests</a:t>
            </a:r>
            <a:r>
              <a:rPr lang="en-US" dirty="0"/>
              <a:t> library instead which is really nice </a:t>
            </a:r>
          </a:p>
          <a:p>
            <a:r>
              <a:rPr lang="en-US" dirty="0"/>
              <a:t>Create a virtual environment, activate it, and install requests with </a:t>
            </a:r>
          </a:p>
          <a:p>
            <a:endParaRPr lang="en-US" dirty="0"/>
          </a:p>
          <a:p>
            <a:r>
              <a:rPr lang="en-US" b="1" dirty="0"/>
              <a:t>pip install requests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http://docs.python-requests.org/en/master/</a:t>
            </a:r>
            <a:r>
              <a:rPr lang="en-US" dirty="0"/>
              <a:t> </a:t>
            </a:r>
          </a:p>
          <a:p>
            <a:r>
              <a:rPr lang="en-US" dirty="0"/>
              <a:t>See installing peewee slide from databases for correct version of the pip command for your computer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774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6EE-B7C4-6B4B-854B-7A826D81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HTTP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6061-21E1-E841-B0B4-04E9099D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 need a random cat fact</a:t>
            </a:r>
          </a:p>
          <a:p>
            <a:r>
              <a:rPr lang="en-US" dirty="0"/>
              <a:t>So we need a random cat fact service </a:t>
            </a:r>
          </a:p>
          <a:p>
            <a:r>
              <a:rPr lang="en-US" dirty="0"/>
              <a:t>Let's use the </a:t>
            </a:r>
            <a:r>
              <a:rPr lang="en-US" dirty="0">
                <a:hlinkClick r:id="rId2"/>
              </a:rPr>
              <a:t>https://catfact.ninja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4038209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6EE-B7C4-6B4B-854B-7A826D81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6061-21E1-E841-B0B4-04E9099D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3" y="1825624"/>
            <a:ext cx="2954867" cy="477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read the documentation to figure out what request to make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There's an example URL</a:t>
            </a:r>
          </a:p>
          <a:p>
            <a:r>
              <a:rPr lang="en-US" dirty="0"/>
              <a:t>Paste it into your browser address bar to see what happens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7AFD8-22AF-4448-9884-5D4EE884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78" y="0"/>
            <a:ext cx="8266922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45436-0E95-4B4D-A210-6759A8A0278F}"/>
              </a:ext>
            </a:extLst>
          </p:cNvPr>
          <p:cNvCxnSpPr>
            <a:cxnSpLocks/>
          </p:cNvCxnSpPr>
          <p:nvPr/>
        </p:nvCxnSpPr>
        <p:spPr>
          <a:xfrm>
            <a:off x="2878667" y="4572000"/>
            <a:ext cx="1046411" cy="7958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899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E762-5FA3-8B45-91C8-F3EA0E69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Test out the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6F0B-3E3F-904D-B4E3-12641736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in browser or with curl </a:t>
            </a:r>
          </a:p>
          <a:p>
            <a:r>
              <a:rPr lang="en-US" dirty="0"/>
              <a:t>Looks like a random cat fact</a:t>
            </a:r>
          </a:p>
          <a:p>
            <a:r>
              <a:rPr lang="en-US" dirty="0"/>
              <a:t>What format is the data in?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DFAB0-38CA-C646-9B26-F5401FD5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3472"/>
            <a:ext cx="10328071" cy="205237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E0C5F-B468-B84B-B97E-5ABC5290E163}"/>
              </a:ext>
            </a:extLst>
          </p:cNvPr>
          <p:cNvSpPr txBox="1"/>
          <p:nvPr/>
        </p:nvSpPr>
        <p:spPr>
          <a:xfrm>
            <a:off x="643466" y="5780782"/>
            <a:ext cx="9956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JSON response - plain text but formatted to be readable by computers. Looks like a Python dictionary</a:t>
            </a:r>
          </a:p>
        </p:txBody>
      </p:sp>
    </p:spTree>
    <p:extLst>
      <p:ext uri="{BB962C8B-B14F-4D97-AF65-F5344CB8AC3E}">
        <p14:creationId xmlns:p14="http://schemas.microsoft.com/office/powerpoint/2010/main" val="3320431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774B-29B7-9746-B614-F2E9078A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How is the response structured?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03882-F556-CB4E-9DB2-B76F34881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JSON has keys "fact" and "length". </a:t>
            </a:r>
          </a:p>
          <a:p>
            <a:r>
              <a:rPr lang="en-US" dirty="0"/>
              <a:t>We are interested in the fact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BD93A-118D-E741-A46D-DAFF053C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3472"/>
            <a:ext cx="10328071" cy="205237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25935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B2B2-1751-6E44-B6E4-5339F07F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Use in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3102-3589-EB40-885A-8F288A82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requests </a:t>
            </a:r>
          </a:p>
          <a:p>
            <a:r>
              <a:rPr lang="en-US" dirty="0"/>
              <a:t>Make request </a:t>
            </a:r>
          </a:p>
          <a:p>
            <a:r>
              <a:rPr lang="en-US" dirty="0"/>
              <a:t>Parse response into JSON, which is provided to your program as a dictionary </a:t>
            </a:r>
          </a:p>
          <a:p>
            <a:r>
              <a:rPr lang="en-US" dirty="0"/>
              <a:t>Use response in program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2A501-E1D2-D747-A61C-2C7E4F28C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5" y="4451351"/>
            <a:ext cx="11067422" cy="20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54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023C-64EC-234A-9BCB-FA9C2659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Turn: Bitcoin Price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7B088-76C7-CD4C-91E5-24D5FBE20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081" y="3091644"/>
            <a:ext cx="6058452" cy="37663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198E-70C6-BA4A-83A5-D2FA6C88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6"/>
            <a:ext cx="10515600" cy="12731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Write another program to get the current Bitcoin price using an API like  </a:t>
            </a:r>
            <a:r>
              <a:rPr lang="en-US" dirty="0">
                <a:hlinkClick r:id="rId3"/>
              </a:rPr>
              <a:t>https://www.coindesk.com/api</a:t>
            </a:r>
            <a:endParaRPr lang="en-US" dirty="0"/>
          </a:p>
          <a:p>
            <a:r>
              <a:rPr lang="en-US" dirty="0"/>
              <a:t>The user should be able to enter a number of Bitcoin. Your program will calculate </a:t>
            </a:r>
            <a:r>
              <a:rPr lang="en-US"/>
              <a:t>and display their </a:t>
            </a:r>
            <a:r>
              <a:rPr lang="en-US" dirty="0"/>
              <a:t>value </a:t>
            </a:r>
            <a:r>
              <a:rPr lang="en-US"/>
              <a:t>in USD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EA37F7-2CCB-374D-A50F-05A7A415EF49}"/>
              </a:ext>
            </a:extLst>
          </p:cNvPr>
          <p:cNvSpPr/>
          <p:nvPr/>
        </p:nvSpPr>
        <p:spPr>
          <a:xfrm>
            <a:off x="592667" y="3233736"/>
            <a:ext cx="36016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 JSON formatter, for example, </a:t>
            </a:r>
            <a:r>
              <a:rPr lang="en-US" sz="2000" dirty="0">
                <a:hlinkClick r:id="rId4"/>
              </a:rPr>
              <a:t>https://jsonformatter.curiousconcept.com/</a:t>
            </a:r>
            <a:r>
              <a:rPr lang="en-US" sz="2000" dirty="0"/>
              <a:t> is helpful to make sense of the response </a:t>
            </a:r>
          </a:p>
          <a:p>
            <a:endParaRPr lang="en-US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F2E026-B2F1-F647-BEA7-4C79A9622A76}"/>
              </a:ext>
            </a:extLst>
          </p:cNvPr>
          <p:cNvCxnSpPr>
            <a:cxnSpLocks/>
          </p:cNvCxnSpPr>
          <p:nvPr/>
        </p:nvCxnSpPr>
        <p:spPr>
          <a:xfrm flipH="1">
            <a:off x="7031978" y="5421985"/>
            <a:ext cx="1813848" cy="32316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70374C-167F-B744-A279-A8721C45F4D4}"/>
              </a:ext>
            </a:extLst>
          </p:cNvPr>
          <p:cNvSpPr txBox="1"/>
          <p:nvPr/>
        </p:nvSpPr>
        <p:spPr>
          <a:xfrm>
            <a:off x="8845826" y="5094040"/>
            <a:ext cx="170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this rate value</a:t>
            </a:r>
          </a:p>
        </p:txBody>
      </p:sp>
    </p:spTree>
    <p:extLst>
      <p:ext uri="{BB962C8B-B14F-4D97-AF65-F5344CB8AC3E}">
        <p14:creationId xmlns:p14="http://schemas.microsoft.com/office/powerpoint/2010/main" val="3233521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C472-2676-3F49-8AA9-3A7DC6B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EA909-86E9-0549-8297-EB6B3498C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APIs are unusual because you don't have to authenticate to use the service</a:t>
            </a:r>
          </a:p>
          <a:p>
            <a:r>
              <a:rPr lang="en-US" dirty="0"/>
              <a:t>Most APIs are restricted to authorized users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Either with </a:t>
            </a:r>
            <a:r>
              <a:rPr lang="en-US" b="1" dirty="0"/>
              <a:t>OAuth</a:t>
            </a:r>
            <a:r>
              <a:rPr lang="en-US" dirty="0"/>
              <a:t> - equivalent of a username and password</a:t>
            </a:r>
          </a:p>
          <a:p>
            <a:r>
              <a:rPr lang="en-US" dirty="0"/>
              <a:t>Or require a </a:t>
            </a:r>
            <a:r>
              <a:rPr lang="en-US" b="1" dirty="0"/>
              <a:t>key</a:t>
            </a:r>
            <a:r>
              <a:rPr lang="en-US" dirty="0"/>
              <a:t> to access - less security but still useful for managing and monitoring users </a:t>
            </a:r>
          </a:p>
        </p:txBody>
      </p:sp>
    </p:spTree>
    <p:extLst>
      <p:ext uri="{BB962C8B-B14F-4D97-AF65-F5344CB8AC3E}">
        <p14:creationId xmlns:p14="http://schemas.microsoft.com/office/powerpoint/2010/main" val="365933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http://www.ewencp.org/blog/a-brief-introduction-to-packaging-python/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231" y="3239241"/>
            <a:ext cx="7747538" cy="762053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772086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9F771-91C6-4F4B-A466-F2973D0B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Keys -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D15C-D08A-034C-AD6E-C8A3C3AF5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290" y="1870074"/>
            <a:ext cx="5283199" cy="4351338"/>
          </a:xfrm>
        </p:spPr>
        <p:txBody>
          <a:bodyPr/>
          <a:lstStyle/>
          <a:p>
            <a:r>
              <a:rPr lang="en-US" dirty="0"/>
              <a:t>Let's check the weather forecast</a:t>
            </a:r>
          </a:p>
          <a:p>
            <a:r>
              <a:rPr lang="en-US" dirty="0">
                <a:hlinkClick r:id="rId2"/>
              </a:rPr>
              <a:t>https://openweathermap.org/api</a:t>
            </a:r>
            <a:endParaRPr lang="en-US" dirty="0"/>
          </a:p>
          <a:p>
            <a:r>
              <a:rPr lang="en-US" dirty="0"/>
              <a:t>Sign up for an account, sign in Subscribe to the 5 day/ 3 hour forecast</a:t>
            </a:r>
          </a:p>
          <a:p>
            <a:r>
              <a:rPr lang="en-US" dirty="0"/>
              <a:t>Also open the API docs for this service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78815-A1C7-0D4A-A930-23557157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622" y="1229042"/>
            <a:ext cx="5376844" cy="51717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A24253-82F1-2C40-9221-0F9EB824E895}"/>
              </a:ext>
            </a:extLst>
          </p:cNvPr>
          <p:cNvCxnSpPr>
            <a:cxnSpLocks/>
          </p:cNvCxnSpPr>
          <p:nvPr/>
        </p:nvCxnSpPr>
        <p:spPr>
          <a:xfrm flipH="1">
            <a:off x="10222538" y="4633727"/>
            <a:ext cx="1817061" cy="609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568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B4E80-E93E-E74D-81AC-358FDBB2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Subscribe to free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A1BCC-FB47-0047-A338-301BD177D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04" y="1836768"/>
            <a:ext cx="3860800" cy="4351338"/>
          </a:xfrm>
        </p:spPr>
        <p:txBody>
          <a:bodyPr>
            <a:normAutofit/>
          </a:bodyPr>
          <a:lstStyle/>
          <a:p>
            <a:r>
              <a:rPr lang="en-US" dirty="0"/>
              <a:t>Click </a:t>
            </a:r>
            <a:r>
              <a:rPr lang="en-US" b="1" dirty="0"/>
              <a:t>Get API key </a:t>
            </a:r>
            <a:r>
              <a:rPr lang="en-US" dirty="0"/>
              <a:t>and start</a:t>
            </a:r>
          </a:p>
          <a:p>
            <a:r>
              <a:rPr lang="en-US" dirty="0"/>
              <a:t>Notice the different levels of service have different pricing</a:t>
            </a:r>
          </a:p>
          <a:p>
            <a:r>
              <a:rPr lang="en-US" dirty="0"/>
              <a:t>Should take you to keys page, if not </a:t>
            </a:r>
          </a:p>
          <a:p>
            <a:r>
              <a:rPr lang="en-US" dirty="0">
                <a:hlinkClick r:id="rId2"/>
              </a:rPr>
              <a:t>https://home.openweathermap.org/api_keys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D7906-BE1C-434F-B83F-DB41EAED3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2084355"/>
            <a:ext cx="6860117" cy="4103751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3DA086-B929-5743-A3D5-851D49B185C4}"/>
              </a:ext>
            </a:extLst>
          </p:cNvPr>
          <p:cNvCxnSpPr>
            <a:cxnSpLocks/>
          </p:cNvCxnSpPr>
          <p:nvPr/>
        </p:nvCxnSpPr>
        <p:spPr>
          <a:xfrm flipH="1">
            <a:off x="8122808" y="1388533"/>
            <a:ext cx="1512259" cy="193446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051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3589-0B8E-1B4A-81D5-EA638501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a name for your key and click generate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03470-6574-3B49-8AD8-0D867BA46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2467" cy="4351338"/>
          </a:xfrm>
        </p:spPr>
        <p:txBody>
          <a:bodyPr/>
          <a:lstStyle/>
          <a:p>
            <a:r>
              <a:rPr lang="en-US" dirty="0"/>
              <a:t>Developers may need many keys for different services</a:t>
            </a:r>
          </a:p>
          <a:p>
            <a:r>
              <a:rPr lang="en-US" dirty="0"/>
              <a:t>Copy your key, or leave this page open</a:t>
            </a:r>
          </a:p>
          <a:p>
            <a:r>
              <a:rPr lang="en-US" dirty="0"/>
              <a:t>This key is like a password to access the API on your behalf, so you should keep it private</a:t>
            </a:r>
          </a:p>
          <a:p>
            <a:r>
              <a:rPr lang="en-US" dirty="0"/>
              <a:t>You can always check your key in your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A78F0-BBC5-BE43-9BE1-29AFCD1D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33" y="2378163"/>
            <a:ext cx="4529667" cy="324626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035787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F3E3-0634-734A-936A-9E66270A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current weather for Minneapolis?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C7E03-8454-E445-A519-96CEC08F9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3" y="1825625"/>
            <a:ext cx="11345334" cy="4351338"/>
          </a:xfrm>
        </p:spPr>
        <p:txBody>
          <a:bodyPr/>
          <a:lstStyle/>
          <a:p>
            <a:r>
              <a:rPr lang="en-US" dirty="0"/>
              <a:t>Let's read the docs </a:t>
            </a:r>
            <a:r>
              <a:rPr lang="en-US" dirty="0">
                <a:hlinkClick r:id="rId2"/>
              </a:rPr>
              <a:t>https://openweathermap.org/forecast5</a:t>
            </a:r>
            <a:endParaRPr lang="en-US" dirty="0"/>
          </a:p>
          <a:p>
            <a:r>
              <a:rPr lang="en-US" dirty="0"/>
              <a:t>From the examples, it looks like we need to create a URL in this format for the Paris, France, forecast</a:t>
            </a:r>
          </a:p>
          <a:p>
            <a:r>
              <a:rPr lang="en-US" dirty="0"/>
              <a:t>But with </a:t>
            </a:r>
            <a:r>
              <a:rPr lang="en-US" b="1" dirty="0">
                <a:solidFill>
                  <a:srgbClr val="FF0000"/>
                </a:solidFill>
              </a:rPr>
              <a:t>KEY</a:t>
            </a:r>
            <a:r>
              <a:rPr lang="en-US" dirty="0"/>
              <a:t> replaced by your key</a:t>
            </a:r>
          </a:p>
          <a:p>
            <a:r>
              <a:rPr lang="en-US" dirty="0"/>
              <a:t>The URL includes data as </a:t>
            </a:r>
            <a:r>
              <a:rPr lang="en-US" b="1" dirty="0"/>
              <a:t>parameters</a:t>
            </a:r>
            <a:r>
              <a:rPr lang="en-US" dirty="0"/>
              <a:t>, key=value pairs</a:t>
            </a: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http://api.openweathermap.org/data/2.5/</a:t>
            </a:r>
            <a:r>
              <a:rPr lang="en-US" b="1" dirty="0" err="1"/>
              <a:t>weather?q</a:t>
            </a:r>
            <a:r>
              <a:rPr lang="en-US" b="1" dirty="0"/>
              <a:t>=</a:t>
            </a:r>
            <a:r>
              <a:rPr lang="en-US" b="1" dirty="0" err="1"/>
              <a:t>paris,fr&amp;appid</a:t>
            </a:r>
            <a:r>
              <a:rPr lang="en-US" b="1" dirty="0"/>
              <a:t>=</a:t>
            </a:r>
            <a:r>
              <a:rPr lang="en-US" b="1" dirty="0">
                <a:solidFill>
                  <a:srgbClr val="FF0000"/>
                </a:solidFill>
              </a:rPr>
              <a:t>KEY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58CA9D6-B407-B744-BF8B-F03D494FE302}"/>
              </a:ext>
            </a:extLst>
          </p:cNvPr>
          <p:cNvSpPr/>
          <p:nvPr/>
        </p:nvSpPr>
        <p:spPr>
          <a:xfrm rot="16200000">
            <a:off x="6675967" y="3675419"/>
            <a:ext cx="397934" cy="2616202"/>
          </a:xfrm>
          <a:prstGeom prst="leftBrac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C5C83DE-8440-AB4F-843D-CC4516A95917}"/>
              </a:ext>
            </a:extLst>
          </p:cNvPr>
          <p:cNvSpPr/>
          <p:nvPr/>
        </p:nvSpPr>
        <p:spPr>
          <a:xfrm rot="16200000">
            <a:off x="9759686" y="3387819"/>
            <a:ext cx="432332" cy="3225799"/>
          </a:xfrm>
          <a:prstGeom prst="leftBrac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FAFCB-367D-2947-A0BE-D09716652410}"/>
              </a:ext>
            </a:extLst>
          </p:cNvPr>
          <p:cNvSpPr txBox="1"/>
          <p:nvPr/>
        </p:nvSpPr>
        <p:spPr>
          <a:xfrm>
            <a:off x="5566833" y="5257792"/>
            <a:ext cx="223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Path to resource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333B1-63C2-2549-A580-3033C547BE92}"/>
              </a:ext>
            </a:extLst>
          </p:cNvPr>
          <p:cNvSpPr txBox="1"/>
          <p:nvPr/>
        </p:nvSpPr>
        <p:spPr>
          <a:xfrm>
            <a:off x="8362952" y="5257792"/>
            <a:ext cx="322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parameters</a:t>
            </a:r>
          </a:p>
          <a:p>
            <a:r>
              <a:rPr lang="en-US" sz="2400" dirty="0"/>
              <a:t>Follow a </a:t>
            </a:r>
            <a:r>
              <a:rPr lang="en-US" sz="2400" b="1" dirty="0"/>
              <a:t>?</a:t>
            </a:r>
          </a:p>
          <a:p>
            <a:r>
              <a:rPr lang="en-US" sz="2400" b="1" i="1" dirty="0"/>
              <a:t>name=value </a:t>
            </a:r>
            <a:r>
              <a:rPr lang="en-US" sz="2400" dirty="0"/>
              <a:t>pairs </a:t>
            </a:r>
          </a:p>
          <a:p>
            <a:r>
              <a:rPr lang="en-US" sz="2400" dirty="0"/>
              <a:t>separated by </a:t>
            </a:r>
            <a:r>
              <a:rPr lang="en-US" sz="2400" b="1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847170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2364-D4F4-054C-A4F6-571575E2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-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06DC5-B2BB-EB4C-8140-E12127541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4333" cy="4693708"/>
          </a:xfrm>
        </p:spPr>
        <p:txBody>
          <a:bodyPr>
            <a:normAutofit/>
          </a:bodyPr>
          <a:lstStyle/>
          <a:p>
            <a:r>
              <a:rPr lang="en-US" dirty="0"/>
              <a:t>Create a URL like the one on the previous page</a:t>
            </a:r>
          </a:p>
          <a:p>
            <a:r>
              <a:rPr lang="en-US" dirty="0"/>
              <a:t>Replace </a:t>
            </a:r>
            <a:r>
              <a:rPr lang="en-US" b="1" dirty="0" err="1"/>
              <a:t>paris,fr</a:t>
            </a:r>
            <a:r>
              <a:rPr lang="en-US" b="1" dirty="0"/>
              <a:t> </a:t>
            </a:r>
            <a:r>
              <a:rPr lang="en-US" dirty="0"/>
              <a:t>with </a:t>
            </a:r>
            <a:r>
              <a:rPr lang="en-US" b="1" dirty="0" err="1"/>
              <a:t>minneapolis,us</a:t>
            </a:r>
            <a:endParaRPr lang="en-US" b="1" dirty="0"/>
          </a:p>
          <a:p>
            <a:r>
              <a:rPr lang="en-US" dirty="0"/>
              <a:t>Replace </a:t>
            </a:r>
            <a:r>
              <a:rPr lang="en-US" b="1" dirty="0">
                <a:solidFill>
                  <a:srgbClr val="FF0000"/>
                </a:solidFill>
              </a:rPr>
              <a:t>KEY</a:t>
            </a:r>
            <a:r>
              <a:rPr lang="en-US" dirty="0"/>
              <a:t> with your own key</a:t>
            </a:r>
          </a:p>
          <a:p>
            <a:r>
              <a:rPr lang="en-US" dirty="0"/>
              <a:t>Try this URL in your browser. What response do you get?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 pasting the response into JSON Formatter to help see the structure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B9434-9BE9-5C41-BA1A-9F92D114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8987"/>
            <a:ext cx="12192000" cy="147415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845184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F3E3-0634-734A-936A-9E66270A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C7E03-8454-E445-A519-96CEC08F9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32" y="1825625"/>
            <a:ext cx="7872957" cy="33559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Look at the temperatures - looks odd? By default, the temperatures are in standard temperature units called Kelvin</a:t>
            </a:r>
          </a:p>
          <a:p>
            <a:r>
              <a:rPr lang="en-US" dirty="0"/>
              <a:t>Should we convert in code?</a:t>
            </a:r>
          </a:p>
          <a:p>
            <a:r>
              <a:rPr lang="en-US" dirty="0"/>
              <a:t>Let's check the documentation first</a:t>
            </a:r>
          </a:p>
          <a:p>
            <a:r>
              <a:rPr lang="en-US" dirty="0"/>
              <a:t>If we add another parameter we can set the units to something more readable</a:t>
            </a:r>
          </a:p>
          <a:p>
            <a:r>
              <a:rPr lang="en-US" dirty="0"/>
              <a:t>Since we are in the US, let's use imperial or US measurements for Fahrenheit (although if you prefer Celsius, use metric)</a:t>
            </a:r>
          </a:p>
          <a:p>
            <a:endParaRPr lang="en-US" dirty="0"/>
          </a:p>
          <a:p>
            <a:r>
              <a:rPr lang="en-US" dirty="0"/>
              <a:t>So your URL will look like this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C5C83DE-8440-AB4F-843D-CC4516A95917}"/>
              </a:ext>
            </a:extLst>
          </p:cNvPr>
          <p:cNvSpPr/>
          <p:nvPr/>
        </p:nvSpPr>
        <p:spPr>
          <a:xfrm rot="16200000">
            <a:off x="9210289" y="5198131"/>
            <a:ext cx="374380" cy="1760024"/>
          </a:xfrm>
          <a:prstGeom prst="leftBrac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333B1-63C2-2549-A580-3033C547BE92}"/>
              </a:ext>
            </a:extLst>
          </p:cNvPr>
          <p:cNvSpPr txBox="1"/>
          <p:nvPr/>
        </p:nvSpPr>
        <p:spPr>
          <a:xfrm>
            <a:off x="5797551" y="6284404"/>
            <a:ext cx="611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</a:t>
            </a:r>
            <a:r>
              <a:rPr lang="en-US" sz="2400" b="1" dirty="0"/>
              <a:t>units=</a:t>
            </a:r>
            <a:r>
              <a:rPr lang="en-US" sz="2400" dirty="0"/>
              <a:t>imperial or </a:t>
            </a:r>
            <a:r>
              <a:rPr lang="en-US" sz="2400" b="1" dirty="0"/>
              <a:t>units=metric </a:t>
            </a:r>
            <a:r>
              <a:rPr lang="en-US" sz="2400" dirty="0"/>
              <a:t>parameter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2EB63-3E1B-584A-BEEB-A18E769C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30" y="781765"/>
            <a:ext cx="5496443" cy="48368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30D4E0-F80B-F740-868D-87F7B2B9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867" y="1682092"/>
            <a:ext cx="3748617" cy="281358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BF6A92-0802-CE48-B600-78530D258443}"/>
              </a:ext>
            </a:extLst>
          </p:cNvPr>
          <p:cNvSpPr/>
          <p:nvPr/>
        </p:nvSpPr>
        <p:spPr>
          <a:xfrm>
            <a:off x="259291" y="5359417"/>
            <a:ext cx="11673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http://</a:t>
            </a:r>
            <a:r>
              <a:rPr lang="en-US" sz="2400" b="1" dirty="0" err="1"/>
              <a:t>api.openweathermap.org</a:t>
            </a:r>
            <a:r>
              <a:rPr lang="en-US" sz="2400" b="1" dirty="0"/>
              <a:t>/data/2.5/</a:t>
            </a:r>
            <a:r>
              <a:rPr lang="en-US" sz="2400" b="1" dirty="0" err="1"/>
              <a:t>weather?q</a:t>
            </a:r>
            <a:r>
              <a:rPr lang="en-US" sz="2400" b="1" dirty="0"/>
              <a:t>=</a:t>
            </a:r>
            <a:r>
              <a:rPr lang="en-US" sz="2400" b="1" dirty="0" err="1"/>
              <a:t>paris,fr&amp;units</a:t>
            </a:r>
            <a:r>
              <a:rPr lang="en-US" sz="2400" b="1" dirty="0"/>
              <a:t>=</a:t>
            </a:r>
            <a:r>
              <a:rPr lang="en-US" sz="2400" b="1" dirty="0" err="1"/>
              <a:t>imperial&amp;appid</a:t>
            </a:r>
            <a:r>
              <a:rPr lang="en-US" sz="2400" b="1" dirty="0"/>
              <a:t>=</a:t>
            </a:r>
            <a:r>
              <a:rPr lang="en-US" sz="2400" b="1" dirty="0">
                <a:solidFill>
                  <a:srgbClr val="FF0000"/>
                </a:solidFill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229209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5A0C-5638-D041-969A-47F2A3C2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in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2091E-79E0-AA40-889E-C9D4A910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5" y="5350933"/>
            <a:ext cx="11006667" cy="116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Replace the 123456789 key with your own</a:t>
            </a:r>
          </a:p>
          <a:p>
            <a:pPr marL="0" indent="0">
              <a:buNone/>
            </a:pPr>
            <a:r>
              <a:rPr lang="en-US" dirty="0"/>
              <a:t>If you used metric, then adjust the print statement to print C instead of 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B8295-26C0-784A-BE22-425A9CB9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2" y="1690687"/>
            <a:ext cx="11802011" cy="34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1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00D3-1157-A143-AD8E-2FF240B6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8A0D2-69D2-A642-ACC7-04CD4BF7A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not a good idea to write your key in code</a:t>
            </a:r>
          </a:p>
          <a:p>
            <a:r>
              <a:rPr lang="en-US" dirty="0"/>
              <a:t>How can you keep the key secret and push code to GitHub?</a:t>
            </a:r>
          </a:p>
          <a:p>
            <a:r>
              <a:rPr lang="en-US" dirty="0"/>
              <a:t>Keys can change - you might have a different key for development and for the real product</a:t>
            </a:r>
          </a:p>
          <a:p>
            <a:r>
              <a:rPr lang="en-US" dirty="0"/>
              <a:t>If the key is compromised (e.g. it accidentally got published to GitHub) it needs to be deleted and a new key re-issued</a:t>
            </a:r>
          </a:p>
          <a:p>
            <a:endParaRPr lang="en-US" dirty="0"/>
          </a:p>
          <a:p>
            <a:r>
              <a:rPr lang="en-US" dirty="0"/>
              <a:t>One solution: save the key in an environment variable</a:t>
            </a:r>
          </a:p>
        </p:txBody>
      </p:sp>
    </p:spTree>
    <p:extLst>
      <p:ext uri="{BB962C8B-B14F-4D97-AF65-F5344CB8AC3E}">
        <p14:creationId xmlns:p14="http://schemas.microsoft.com/office/powerpoint/2010/main" val="277290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B561-E9C2-C84F-871B-614743AC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4CA8-CCE6-2547-BF73-4C9529A2C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that your computer stores</a:t>
            </a:r>
          </a:p>
          <a:p>
            <a:r>
              <a:rPr lang="en-US" dirty="0"/>
              <a:t>Programs can read environment variables</a:t>
            </a:r>
          </a:p>
          <a:p>
            <a:r>
              <a:rPr lang="en-US" dirty="0"/>
              <a:t>Common solution to private data needed by programs, that should not be part of the codebase</a:t>
            </a:r>
          </a:p>
          <a:p>
            <a:r>
              <a:rPr lang="en-US" dirty="0"/>
              <a:t>Also used to store database access credentials </a:t>
            </a:r>
          </a:p>
          <a:p>
            <a:r>
              <a:rPr lang="en-US" dirty="0"/>
              <a:t>And for high-level development settings </a:t>
            </a:r>
          </a:p>
          <a:p>
            <a:pPr lvl="1"/>
            <a:r>
              <a:rPr lang="en-US" dirty="0"/>
              <a:t>Run the program in development or production mode? </a:t>
            </a:r>
          </a:p>
          <a:p>
            <a:pPr lvl="1"/>
            <a:r>
              <a:rPr lang="en-US" dirty="0"/>
              <a:t>What port should the web server run 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2E81C-7492-7343-BD27-2B7D0C66DCA0}"/>
              </a:ext>
            </a:extLst>
          </p:cNvPr>
          <p:cNvSpPr txBox="1"/>
          <p:nvPr/>
        </p:nvSpPr>
        <p:spPr>
          <a:xfrm>
            <a:off x="2506134" y="5896401"/>
            <a:ext cx="9177866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Remember how to set an environment variable on your computer</a:t>
            </a:r>
          </a:p>
          <a:p>
            <a:r>
              <a:rPr lang="en-US" sz="2400" dirty="0"/>
              <a:t>You'll need to set environment variables several more times in this class</a:t>
            </a:r>
          </a:p>
        </p:txBody>
      </p:sp>
    </p:spTree>
    <p:extLst>
      <p:ext uri="{BB962C8B-B14F-4D97-AF65-F5344CB8AC3E}">
        <p14:creationId xmlns:p14="http://schemas.microsoft.com/office/powerpoint/2010/main" val="2515465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19763-A613-A041-919B-9E13AF63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Temporarily Setting an Environment Variable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EF55-0859-A241-B4B9-0F007A94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8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Temporarily, in the terminal/command prompt you will run your Python code from</a:t>
            </a:r>
          </a:p>
          <a:p>
            <a:r>
              <a:rPr lang="en-US" dirty="0"/>
              <a:t>Replace 123456789 with your actual key</a:t>
            </a:r>
          </a:p>
          <a:p>
            <a:r>
              <a:rPr lang="en-US" u="sng" dirty="0"/>
              <a:t>When you close this terminal/command prompt, the environment variable will be forgotten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MAC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export WEATHER_KEY=123456789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PC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set WEATHER_KEY=123456789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EB774-A5F8-A543-8CA6-BD9130597531}"/>
              </a:ext>
            </a:extLst>
          </p:cNvPr>
          <p:cNvSpPr txBox="1"/>
          <p:nvPr/>
        </p:nvSpPr>
        <p:spPr>
          <a:xfrm>
            <a:off x="7992533" y="3481083"/>
            <a:ext cx="3361267" cy="313932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 verify on Mac</a:t>
            </a:r>
          </a:p>
          <a:p>
            <a:r>
              <a:rPr lang="en-US" dirty="0"/>
              <a:t>- Print WEATHER_KEY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echo $WEATHER_KEY </a:t>
            </a:r>
          </a:p>
          <a:p>
            <a:r>
              <a:rPr lang="en-US" dirty="0"/>
              <a:t>- Print all environment variables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/>
          </a:p>
          <a:p>
            <a:r>
              <a:rPr lang="en-US" dirty="0"/>
              <a:t>To verify on PC </a:t>
            </a:r>
          </a:p>
          <a:p>
            <a:r>
              <a:rPr lang="en-US" dirty="0"/>
              <a:t>- Print WEATHER_KEY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echo %WEATHER_KEY%</a:t>
            </a:r>
          </a:p>
          <a:p>
            <a:r>
              <a:rPr lang="en-US" dirty="0"/>
              <a:t>- Print all environment variables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055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 err="1"/>
              <a:t>PyPI</a:t>
            </a:r>
            <a:r>
              <a:rPr lang="en-US" sz="2000" dirty="0"/>
              <a:t>: Python Package Index, a repository of Python packages </a:t>
            </a:r>
            <a:r>
              <a:rPr lang="en-US" sz="2000" dirty="0">
                <a:hlinkClick r:id="rId2"/>
              </a:rPr>
              <a:t>https://pypi.python.org/pypi</a:t>
            </a:r>
            <a:endParaRPr lang="en-US" sz="2000" dirty="0"/>
          </a:p>
          <a:p>
            <a:r>
              <a:rPr lang="en-US" sz="2000" b="1" dirty="0"/>
              <a:t>pip</a:t>
            </a:r>
            <a:r>
              <a:rPr lang="en-US" sz="2000" dirty="0"/>
              <a:t> is Python's package installer tool (may have the alias as </a:t>
            </a:r>
            <a:r>
              <a:rPr lang="en-US" sz="2000" b="1" dirty="0"/>
              <a:t>pip3</a:t>
            </a:r>
            <a:r>
              <a:rPr lang="en-US" sz="2000" dirty="0"/>
              <a:t> on your machine)</a:t>
            </a:r>
          </a:p>
          <a:p>
            <a:r>
              <a:rPr lang="en-US" sz="2000" b="1" dirty="0"/>
              <a:t>Virtual environments</a:t>
            </a:r>
            <a:r>
              <a:rPr lang="en-US" sz="2000" dirty="0"/>
              <a:t> helpful to manage different dependencies (and different versions of the Python interpreter) needed for different Python projects</a:t>
            </a:r>
          </a:p>
          <a:p>
            <a:r>
              <a:rPr lang="en-US" sz="2000" b="1" dirty="0" err="1"/>
              <a:t>setup.py</a:t>
            </a:r>
            <a:r>
              <a:rPr lang="en-US" sz="2000" dirty="0"/>
              <a:t> When distributing your project, need some way to describe your project and its dependencies. </a:t>
            </a:r>
          </a:p>
          <a:p>
            <a:pPr lvl="1"/>
            <a:r>
              <a:rPr lang="en-US" sz="1800" dirty="0"/>
              <a:t>Create a </a:t>
            </a:r>
            <a:r>
              <a:rPr lang="en-US" sz="1800" b="1" dirty="0" err="1"/>
              <a:t>setup.py</a:t>
            </a:r>
            <a:r>
              <a:rPr lang="en-US" sz="1800" dirty="0"/>
              <a:t> file </a:t>
            </a:r>
            <a:r>
              <a:rPr lang="en-US" sz="1800" dirty="0">
                <a:solidFill>
                  <a:srgbClr val="000000"/>
                </a:solidFill>
              </a:rPr>
              <a:t> contains information about your package and </a:t>
            </a:r>
            <a:r>
              <a:rPr lang="en-US" sz="1800" dirty="0"/>
              <a:t>instructions on which dependencies should be fetched and installed</a:t>
            </a:r>
          </a:p>
          <a:p>
            <a:pPr lvl="1"/>
            <a:r>
              <a:rPr lang="en-US" sz="1800" dirty="0"/>
              <a:t>A packaging tool (like </a:t>
            </a:r>
            <a:r>
              <a:rPr lang="en-US" sz="1800" b="1" dirty="0" err="1">
                <a:solidFill>
                  <a:srgbClr val="000000"/>
                </a:solidFill>
              </a:rPr>
              <a:t>setuptools</a:t>
            </a:r>
            <a:r>
              <a:rPr lang="en-US" sz="1800" dirty="0">
                <a:solidFill>
                  <a:srgbClr val="000000"/>
                </a:solidFill>
              </a:rPr>
              <a:t>); reads </a:t>
            </a:r>
            <a:r>
              <a:rPr lang="en-US" sz="1800" dirty="0" err="1">
                <a:solidFill>
                  <a:srgbClr val="000000"/>
                </a:solidFill>
              </a:rPr>
              <a:t>setup.py</a:t>
            </a:r>
            <a:r>
              <a:rPr lang="en-US" sz="1800" dirty="0">
                <a:solidFill>
                  <a:srgbClr val="000000"/>
                </a:solidFill>
              </a:rPr>
              <a:t> when your package is downloaded and installed; dependencies are fetched and installed</a:t>
            </a:r>
          </a:p>
          <a:p>
            <a:r>
              <a:rPr lang="en-US" sz="2000" b="1" dirty="0" err="1">
                <a:solidFill>
                  <a:srgbClr val="000000"/>
                </a:solidFill>
              </a:rPr>
              <a:t>requirements.txt</a:t>
            </a:r>
            <a:r>
              <a:rPr lang="en-US" sz="2000" dirty="0">
                <a:solidFill>
                  <a:srgbClr val="000000"/>
                </a:solidFill>
              </a:rPr>
              <a:t> a list of dependencies. Used instead of/as well as </a:t>
            </a:r>
            <a:r>
              <a:rPr lang="en-US" sz="2000" dirty="0" err="1">
                <a:solidFill>
                  <a:srgbClr val="000000"/>
                </a:solidFill>
              </a:rPr>
              <a:t>setup.py</a:t>
            </a:r>
            <a:r>
              <a:rPr lang="en-US" sz="2000" dirty="0">
                <a:solidFill>
                  <a:srgbClr val="000000"/>
                </a:solidFill>
              </a:rPr>
              <a:t>; usually during development (</a:t>
            </a:r>
            <a:r>
              <a:rPr lang="en-US" sz="2000" dirty="0" err="1">
                <a:solidFill>
                  <a:srgbClr val="000000"/>
                </a:solidFill>
              </a:rPr>
              <a:t>setup.py</a:t>
            </a:r>
            <a:r>
              <a:rPr lang="en-US" sz="2000" dirty="0">
                <a:solidFill>
                  <a:srgbClr val="000000"/>
                </a:solidFill>
              </a:rPr>
              <a:t> more common for production and distribution)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726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A737-5443-E54D-8FFD-5F1A50C3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variables, PyCharm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4C29-C453-B94E-BA7E-14D809E7F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65" y="1603376"/>
            <a:ext cx="11226255" cy="4351338"/>
          </a:xfrm>
        </p:spPr>
        <p:txBody>
          <a:bodyPr/>
          <a:lstStyle/>
          <a:p>
            <a:r>
              <a:rPr lang="en-US" dirty="0"/>
              <a:t>Run your code that expects to have an environment variable</a:t>
            </a:r>
          </a:p>
          <a:p>
            <a:r>
              <a:rPr lang="en-US" dirty="0"/>
              <a:t>Click on the name of the file you are running, menu bar, top right</a:t>
            </a:r>
          </a:p>
          <a:p>
            <a:r>
              <a:rPr lang="en-US" dirty="0"/>
              <a:t>Select Edit Configurations, Environment Variables, Add</a:t>
            </a:r>
          </a:p>
          <a:p>
            <a:r>
              <a:rPr lang="en-US" dirty="0"/>
              <a:t>Environment variable will be set when you run this </a:t>
            </a:r>
          </a:p>
          <a:p>
            <a:pPr marL="0" indent="0">
              <a:buNone/>
            </a:pPr>
            <a:r>
              <a:rPr lang="en-US" dirty="0"/>
              <a:t>code by clicking the play button for the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1552D-A0E3-4E4E-B167-799FAB76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0" y="5192378"/>
            <a:ext cx="2738967" cy="1239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B9ECE-B44C-7749-B42B-DB62BC63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408" y="4225940"/>
            <a:ext cx="4957608" cy="2398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60641-6881-3D4C-AECE-117B97B6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517" y="3359031"/>
            <a:ext cx="2898204" cy="32657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19A52B-7A83-3B41-B2EF-C8C8181B910A}"/>
              </a:ext>
            </a:extLst>
          </p:cNvPr>
          <p:cNvCxnSpPr>
            <a:cxnSpLocks/>
          </p:cNvCxnSpPr>
          <p:nvPr/>
        </p:nvCxnSpPr>
        <p:spPr>
          <a:xfrm>
            <a:off x="7670800" y="4991906"/>
            <a:ext cx="418142" cy="690253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555988-3868-9E4F-8701-D17FDBCFF420}"/>
              </a:ext>
            </a:extLst>
          </p:cNvPr>
          <p:cNvCxnSpPr>
            <a:cxnSpLocks/>
          </p:cNvCxnSpPr>
          <p:nvPr/>
        </p:nvCxnSpPr>
        <p:spPr>
          <a:xfrm flipH="1">
            <a:off x="9044383" y="5085909"/>
            <a:ext cx="829564" cy="979561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51519E-96C3-C247-A962-522B0BD15436}"/>
              </a:ext>
            </a:extLst>
          </p:cNvPr>
          <p:cNvCxnSpPr>
            <a:cxnSpLocks/>
          </p:cNvCxnSpPr>
          <p:nvPr/>
        </p:nvCxnSpPr>
        <p:spPr>
          <a:xfrm flipH="1">
            <a:off x="1785976" y="4702598"/>
            <a:ext cx="829564" cy="979561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371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C782-0328-B044-A54E-FA180046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Variables, Set Permanently (until you change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645C-1006-6643-B178-44EC8669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12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Mac: edit your </a:t>
            </a:r>
            <a:r>
              <a:rPr lang="en-US" b="1" dirty="0"/>
              <a:t>~/.</a:t>
            </a:r>
            <a:r>
              <a:rPr lang="en-US" b="1" dirty="0" err="1"/>
              <a:t>bash_profile</a:t>
            </a:r>
            <a:r>
              <a:rPr lang="en-US" b="1" dirty="0"/>
              <a:t> </a:t>
            </a:r>
            <a:r>
              <a:rPr lang="en-US" dirty="0"/>
              <a:t>file and add the same command from the previous slide. Start a new terminal or run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source ~/.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bash_profile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apply the new variable</a:t>
            </a:r>
          </a:p>
          <a:p>
            <a:endParaRPr lang="en-US" dirty="0"/>
          </a:p>
          <a:p>
            <a:r>
              <a:rPr lang="en-US" dirty="0"/>
              <a:t>PC: in your advanced computer systems, look for the environment variables setting  </a:t>
            </a:r>
            <a:r>
              <a:rPr lang="en-US" dirty="0">
                <a:hlinkClick r:id="rId2"/>
              </a:rPr>
              <a:t>https://www.computerhope.com/issues/ch000549.htm#windows8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i="1" dirty="0"/>
              <a:t>Lab PCs don't have permission to set environment variables</a:t>
            </a:r>
          </a:p>
          <a:p>
            <a:r>
              <a:rPr lang="en-US" b="1" i="1" dirty="0"/>
              <a:t>Set temporarily, or in PyCharm</a:t>
            </a:r>
          </a:p>
        </p:txBody>
      </p:sp>
    </p:spTree>
    <p:extLst>
      <p:ext uri="{BB962C8B-B14F-4D97-AF65-F5344CB8AC3E}">
        <p14:creationId xmlns:p14="http://schemas.microsoft.com/office/powerpoint/2010/main" val="2075353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D51B-C309-4A49-88C8-2A7BAD11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environment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DCDF-0754-8D45-BED1-D43747A3E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an environment variable called WEATHER_KEY</a:t>
            </a:r>
          </a:p>
          <a:p>
            <a:r>
              <a:rPr lang="en-US" dirty="0"/>
              <a:t>In your code,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dirty="0"/>
              <a:t>, and read environment variable</a:t>
            </a:r>
          </a:p>
          <a:p>
            <a:r>
              <a:rPr lang="en-US" dirty="0"/>
              <a:t>Temporarily print it out, to verify it was read correctly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0E395-2BD0-6549-A058-7057E7E7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11" y="3526367"/>
            <a:ext cx="10088089" cy="2650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A157F4-7E94-5340-BB07-17B33DF71803}"/>
              </a:ext>
            </a:extLst>
          </p:cNvPr>
          <p:cNvSpPr txBox="1"/>
          <p:nvPr/>
        </p:nvSpPr>
        <p:spPr>
          <a:xfrm>
            <a:off x="3302000" y="6291263"/>
            <a:ext cx="7649723" cy="40011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Add this to the start of your main method, rest of your program follows </a:t>
            </a:r>
          </a:p>
        </p:txBody>
      </p:sp>
    </p:spTree>
    <p:extLst>
      <p:ext uri="{BB962C8B-B14F-4D97-AF65-F5344CB8AC3E}">
        <p14:creationId xmlns:p14="http://schemas.microsoft.com/office/powerpoint/2010/main" val="2256537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D057-81E6-0D4D-9B2E-1D3F6B36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88F41-5379-1B4A-9B59-91115BB7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Building the URL string from other strings is error prone</a:t>
            </a:r>
          </a:p>
          <a:p>
            <a:r>
              <a:rPr lang="en-US" dirty="0"/>
              <a:t>And we might need to change the city and country, so it would be useful to have more control over what query parameters are used</a:t>
            </a:r>
          </a:p>
          <a:p>
            <a:r>
              <a:rPr lang="en-US" dirty="0"/>
              <a:t>Requests is helpful - from their documentation: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299D2-54E9-F343-B64F-72555129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17" y="3746500"/>
            <a:ext cx="8343900" cy="3111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7912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A296-7163-D94F-B5C4-073FB03C8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3DB0C-8C5C-E644-9509-07ACC9BD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47" y="1593850"/>
            <a:ext cx="11463506" cy="43545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D2B1B-438A-3543-9041-03E0B4F7D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733" y="681567"/>
            <a:ext cx="6366934" cy="1824566"/>
          </a:xfrm>
          <a:solidFill>
            <a:schemeClr val="bg1"/>
          </a:solidFill>
          <a:ln>
            <a:solidFill>
              <a:srgbClr val="00206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Modify your main function</a:t>
            </a:r>
          </a:p>
          <a:p>
            <a:r>
              <a:rPr lang="en-US" dirty="0"/>
              <a:t>Modify the URL - just need the base now</a:t>
            </a:r>
          </a:p>
          <a:p>
            <a:r>
              <a:rPr lang="en-US" dirty="0"/>
              <a:t>Query parameters in a dictionary</a:t>
            </a:r>
          </a:p>
          <a:p>
            <a:r>
              <a:rPr lang="en-US" dirty="0"/>
              <a:t>More readable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19BDD-2006-9E4C-BE1A-E37BC1070D88}"/>
              </a:ext>
            </a:extLst>
          </p:cNvPr>
          <p:cNvSpPr txBox="1"/>
          <p:nvPr/>
        </p:nvSpPr>
        <p:spPr>
          <a:xfrm>
            <a:off x="694267" y="5948362"/>
            <a:ext cx="10659533" cy="9541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Your turn</a:t>
            </a:r>
            <a:r>
              <a:rPr lang="en-US" sz="2800" dirty="0"/>
              <a:t>: check if the </a:t>
            </a:r>
            <a:r>
              <a:rPr lang="en-US" sz="2800" b="1" dirty="0"/>
              <a:t>key</a:t>
            </a:r>
            <a:r>
              <a:rPr lang="en-US" sz="2800" dirty="0"/>
              <a:t> is None after reading it. If it is None, end the program, print an error message, don't try to make the request </a:t>
            </a:r>
          </a:p>
        </p:txBody>
      </p:sp>
    </p:spTree>
    <p:extLst>
      <p:ext uri="{BB962C8B-B14F-4D97-AF65-F5344CB8AC3E}">
        <p14:creationId xmlns:p14="http://schemas.microsoft.com/office/powerpoint/2010/main" val="3349186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EA04-F979-F541-9D88-F75C5E62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603F-A631-2241-99E6-E16E40F36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the user what city, and country (as a two-letter country code) they would like the weather for</a:t>
            </a:r>
          </a:p>
          <a:p>
            <a:r>
              <a:rPr lang="en-US" dirty="0"/>
              <a:t>Use that instead of the hard-coded '</a:t>
            </a:r>
            <a:r>
              <a:rPr lang="en-US" dirty="0" err="1"/>
              <a:t>minneapolis,us</a:t>
            </a:r>
            <a:r>
              <a:rPr lang="en-US" dirty="0"/>
              <a:t>'</a:t>
            </a:r>
          </a:p>
          <a:p>
            <a:r>
              <a:rPr lang="en-US" dirty="0"/>
              <a:t>Run and test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of country codes </a:t>
            </a:r>
            <a:r>
              <a:rPr lang="en-US" dirty="0">
                <a:hlinkClick r:id="rId2"/>
              </a:rPr>
              <a:t>https://en.wikipedia.org/wiki/List_of_ISO_3166_country_codes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49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BA851-FCC2-9947-AA7A-8A50BF71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DA4AC-D0E6-B741-9542-760C1495B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Anyone's code crashed yet?</a:t>
            </a:r>
          </a:p>
          <a:p>
            <a:r>
              <a:rPr lang="en-US" dirty="0"/>
              <a:t>Why?</a:t>
            </a:r>
          </a:p>
          <a:p>
            <a:endParaRPr lang="en-US" dirty="0"/>
          </a:p>
          <a:p>
            <a:r>
              <a:rPr lang="en-US" dirty="0"/>
              <a:t>What else might go wrong?</a:t>
            </a:r>
          </a:p>
          <a:p>
            <a:endParaRPr lang="en-US" dirty="0"/>
          </a:p>
          <a:p>
            <a:r>
              <a:rPr lang="en-US" dirty="0"/>
              <a:t>You'll add some error handling in lab</a:t>
            </a:r>
          </a:p>
          <a:p>
            <a:endParaRPr lang="en-US" dirty="0"/>
          </a:p>
          <a:p>
            <a:r>
              <a:rPr lang="en-US" dirty="0"/>
              <a:t>Example with some error handling in the code repo for this week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56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2787-FB36-3047-B152-AB36B0D6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0BF2A-1F1B-4B40-B104-24ACC30F5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request a forecast</a:t>
            </a:r>
          </a:p>
          <a:p>
            <a:r>
              <a:rPr lang="en-US" dirty="0"/>
              <a:t>Returns the five-day forecast in 3-hour increments</a:t>
            </a:r>
          </a:p>
          <a:p>
            <a:r>
              <a:rPr lang="en-US" dirty="0"/>
              <a:t>Try out this URL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72BEDB-DC0F-B94A-A9FA-4B9FC738E4D4}"/>
              </a:ext>
            </a:extLst>
          </p:cNvPr>
          <p:cNvSpPr/>
          <p:nvPr/>
        </p:nvSpPr>
        <p:spPr>
          <a:xfrm>
            <a:off x="838200" y="3678128"/>
            <a:ext cx="65906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api.openweathermap.org</a:t>
            </a:r>
            <a:r>
              <a:rPr lang="en-US" sz="2400" dirty="0"/>
              <a:t>/data/2.5/</a:t>
            </a:r>
            <a:r>
              <a:rPr lang="en-US" sz="2400" dirty="0" err="1"/>
              <a:t>forecast?q</a:t>
            </a:r>
            <a:r>
              <a:rPr lang="en-US" sz="2400" dirty="0"/>
              <a:t>=</a:t>
            </a:r>
            <a:r>
              <a:rPr lang="en-US" sz="2400" dirty="0" err="1"/>
              <a:t>minneapolis,us&amp;units</a:t>
            </a:r>
            <a:r>
              <a:rPr lang="en-US" sz="2400" dirty="0"/>
              <a:t>=</a:t>
            </a:r>
            <a:r>
              <a:rPr lang="en-US" sz="2400" dirty="0" err="1"/>
              <a:t>imperial&amp;appid</a:t>
            </a:r>
            <a:r>
              <a:rPr lang="en-US" sz="2400" dirty="0"/>
              <a:t>=</a:t>
            </a:r>
            <a:r>
              <a:rPr lang="en-US" sz="2400" b="1" dirty="0">
                <a:solidFill>
                  <a:srgbClr val="FF0000"/>
                </a:solidFill>
              </a:rPr>
              <a:t>KEY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1128C-0BD1-4748-B62D-07B35DFC1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361" y="0"/>
            <a:ext cx="2664877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DF76F-D48C-FF4B-9846-0BD672E0D39B}"/>
              </a:ext>
            </a:extLst>
          </p:cNvPr>
          <p:cNvSpPr txBox="1"/>
          <p:nvPr/>
        </p:nvSpPr>
        <p:spPr>
          <a:xfrm>
            <a:off x="4090738" y="4968096"/>
            <a:ext cx="4952534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Part of the forecast response</a:t>
            </a:r>
          </a:p>
          <a:p>
            <a:r>
              <a:rPr lang="en-US" sz="2800" dirty="0"/>
              <a:t>The </a:t>
            </a:r>
            <a:r>
              <a:rPr lang="en-US" sz="2800" b="1" dirty="0"/>
              <a:t>list</a:t>
            </a:r>
            <a:r>
              <a:rPr lang="en-US" sz="2800" dirty="0"/>
              <a:t> attribute is a list, that you can loop over in Python</a:t>
            </a:r>
          </a:p>
        </p:txBody>
      </p:sp>
    </p:spTree>
    <p:extLst>
      <p:ext uri="{BB962C8B-B14F-4D97-AF65-F5344CB8AC3E}">
        <p14:creationId xmlns:p14="http://schemas.microsoft.com/office/powerpoint/2010/main" val="1464503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52A1-9706-0E4E-B7E9-71B27A3D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could process it like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2EB29-9A95-2248-83C7-1D1DFDEDB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F9BCC-5939-504E-84C4-1A4057575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506274"/>
            <a:ext cx="7302500" cy="3556000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A8A59-FBFF-944A-A258-4697344D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92" y="1604010"/>
            <a:ext cx="4656667" cy="2218506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7A0C7F-1109-C948-9F0F-7EF724131FB8}"/>
              </a:ext>
            </a:extLst>
          </p:cNvPr>
          <p:cNvSpPr txBox="1"/>
          <p:nvPr/>
        </p:nvSpPr>
        <p:spPr>
          <a:xfrm>
            <a:off x="463550" y="5380672"/>
            <a:ext cx="1117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</a:t>
            </a:r>
            <a:r>
              <a:rPr lang="en-US" dirty="0" err="1"/>
              <a:t>dt_txt</a:t>
            </a:r>
            <a:r>
              <a:rPr lang="en-US" dirty="0"/>
              <a:t> attribute for every forecast item in the list, but these times are in the UTC </a:t>
            </a:r>
            <a:r>
              <a:rPr lang="en-US" dirty="0" err="1"/>
              <a:t>timezone</a:t>
            </a:r>
            <a:r>
              <a:rPr lang="en-US" dirty="0"/>
              <a:t>. Converting from the timestamp into a datetime will give us a local Minnesota time. </a:t>
            </a:r>
          </a:p>
          <a:p>
            <a:r>
              <a:rPr lang="en-US" dirty="0"/>
              <a:t>Neither solution is perfect - times and time zones are hard.</a:t>
            </a:r>
          </a:p>
          <a:p>
            <a:r>
              <a:rPr lang="en-US" b="1" dirty="0"/>
              <a:t> See extra materials in D2L on time and </a:t>
            </a:r>
            <a:r>
              <a:rPr lang="en-US" b="1" dirty="0" err="1"/>
              <a:t>timezones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9167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C890-0451-914A-8954-C1EFF46C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requests - POST, PATCH,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C0E85-F5AF-BD4B-80C0-C1813725E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different methods you can use to make a HTTP request </a:t>
            </a:r>
          </a:p>
          <a:p>
            <a:r>
              <a:rPr lang="en-US" dirty="0"/>
              <a:t>This tells the server if you want to get data, or update data, or you've got a new data item to save....</a:t>
            </a:r>
          </a:p>
          <a:p>
            <a:r>
              <a:rPr lang="en-US" dirty="0"/>
              <a:t>So far, we've fetched data using a </a:t>
            </a:r>
            <a:r>
              <a:rPr lang="en-US" b="1" dirty="0"/>
              <a:t>GET</a:t>
            </a:r>
            <a:r>
              <a:rPr lang="en-US" dirty="0"/>
              <a:t> request</a:t>
            </a:r>
          </a:p>
          <a:p>
            <a:endParaRPr lang="en-US" dirty="0"/>
          </a:p>
          <a:p>
            <a:r>
              <a:rPr lang="en-US" dirty="0"/>
              <a:t>If you are using a social media app, and you write a new status, your browser will make a </a:t>
            </a:r>
            <a:r>
              <a:rPr lang="en-US" b="1" dirty="0"/>
              <a:t>POST</a:t>
            </a:r>
            <a:r>
              <a:rPr lang="en-US" dirty="0"/>
              <a:t> request to the server to create a new status in your account</a:t>
            </a:r>
          </a:p>
          <a:p>
            <a:r>
              <a:rPr lang="en-US" dirty="0"/>
              <a:t>If you edit your status, your browser will make a </a:t>
            </a:r>
            <a:r>
              <a:rPr lang="en-US" b="1" dirty="0"/>
              <a:t>PATCH</a:t>
            </a:r>
            <a:r>
              <a:rPr lang="en-US" dirty="0"/>
              <a:t> request to update your status</a:t>
            </a:r>
          </a:p>
          <a:p>
            <a:r>
              <a:rPr lang="en-US" dirty="0"/>
              <a:t>If you regret everything and want to delete your status, when you click the delete button, your browser will make a </a:t>
            </a:r>
            <a:r>
              <a:rPr lang="en-US" b="1" dirty="0"/>
              <a:t>DELETE</a:t>
            </a:r>
            <a:r>
              <a:rPr lang="en-US" dirty="0"/>
              <a:t> request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52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and removing packages with pip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Search for package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pip search &lt;</a:t>
            </a:r>
            <a:r>
              <a:rPr lang="en-US" dirty="0" err="1">
                <a:latin typeface="Consolas"/>
                <a:cs typeface="Consolas"/>
              </a:rPr>
              <a:t>packagename</a:t>
            </a:r>
            <a:r>
              <a:rPr lang="en-US" dirty="0">
                <a:latin typeface="Consolas"/>
                <a:cs typeface="Consolas"/>
              </a:rPr>
              <a:t> or partial package name&gt;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Installing - for all users, or for just this user </a:t>
            </a:r>
          </a:p>
          <a:p>
            <a:r>
              <a:rPr lang="en-US" dirty="0"/>
              <a:t>Lab computers, use the </a:t>
            </a:r>
            <a:r>
              <a:rPr lang="uk-UA" b="1" dirty="0"/>
              <a:t>--</a:t>
            </a:r>
            <a:r>
              <a:rPr lang="en-US" b="1" dirty="0"/>
              <a:t>user </a:t>
            </a:r>
            <a:r>
              <a:rPr lang="en-US" dirty="0"/>
              <a:t>version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pip install &lt;</a:t>
            </a:r>
            <a:r>
              <a:rPr lang="en-US" dirty="0" err="1">
                <a:latin typeface="Consolas"/>
                <a:cs typeface="Consolas"/>
              </a:rPr>
              <a:t>packagename</a:t>
            </a:r>
            <a:r>
              <a:rPr lang="en-US" dirty="0">
                <a:latin typeface="Consolas"/>
                <a:cs typeface="Consolas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pip install --user &lt;</a:t>
            </a:r>
            <a:r>
              <a:rPr lang="en-US" dirty="0" err="1">
                <a:latin typeface="Consolas"/>
                <a:cs typeface="Consolas"/>
              </a:rPr>
              <a:t>packagename</a:t>
            </a:r>
            <a:r>
              <a:rPr lang="en-US" dirty="0">
                <a:latin typeface="Consolas"/>
                <a:cs typeface="Consolas"/>
              </a:rPr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99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C890-0451-914A-8954-C1EFF46C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requests - POST, PATCH,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C0E85-F5AF-BD4B-80C0-C1813725E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the GET requests we just made, POST, PATCH and DELETE have a path to a resource, </a:t>
            </a:r>
          </a:p>
          <a:p>
            <a:r>
              <a:rPr lang="en-US" dirty="0"/>
              <a:t>And can contain data, in the form of key-value pairs</a:t>
            </a:r>
          </a:p>
          <a:p>
            <a:r>
              <a:rPr lang="en-US" dirty="0"/>
              <a:t>For POST/PATCH/DELETE the data is sent in the body of the request,  not as part of the URL</a:t>
            </a:r>
          </a:p>
          <a:p>
            <a:r>
              <a:rPr lang="en-US" dirty="0"/>
              <a:t>Why? So it can be encrypted and can't be bookmarked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14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8C7F-5006-7A47-8CA5-67805399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post, patch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FB73C-DD94-1A4B-8054-C781E8A0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Can't just paste in browser URL</a:t>
            </a:r>
          </a:p>
          <a:p>
            <a:r>
              <a:rPr lang="en-US" dirty="0"/>
              <a:t>Use tools like Curl or Postman</a:t>
            </a:r>
          </a:p>
          <a:p>
            <a:r>
              <a:rPr lang="en-US" dirty="0">
                <a:hlinkClick r:id="rId2"/>
              </a:rPr>
              <a:t>https://curl.haxx.se/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https://www.getpostman.com/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295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3578C-9C17-8047-8C20-303A86E0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F5B1D-9BC1-C54C-B5A4-AF95B1497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97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67F5A-1711-8D41-B79A-9512AAB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 in testing: writing code that can be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E6D57-5A94-2E4D-A490-C84EF9B18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usually means code in functions, modules</a:t>
            </a:r>
          </a:p>
          <a:p>
            <a:r>
              <a:rPr lang="en-US" dirty="0"/>
              <a:t>A function should have a focused, specific purpose</a:t>
            </a:r>
          </a:p>
          <a:p>
            <a:r>
              <a:rPr lang="en-US" dirty="0"/>
              <a:t>The functions input and output should be well defined </a:t>
            </a:r>
          </a:p>
        </p:txBody>
      </p:sp>
    </p:spTree>
    <p:extLst>
      <p:ext uri="{BB962C8B-B14F-4D97-AF65-F5344CB8AC3E}">
        <p14:creationId xmlns:p14="http://schemas.microsoft.com/office/powerpoint/2010/main" val="1624199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Modular, loosely coupled code</a:t>
            </a:r>
          </a:p>
          <a:p>
            <a:r>
              <a:rPr lang="en-US" dirty="0"/>
              <a:t>Focused modules, functions</a:t>
            </a:r>
          </a:p>
          <a:p>
            <a:r>
              <a:rPr lang="en-US" dirty="0"/>
              <a:t>Minimal dependencies on other code</a:t>
            </a:r>
          </a:p>
          <a:p>
            <a:endParaRPr lang="en-US" dirty="0"/>
          </a:p>
          <a:p>
            <a:r>
              <a:rPr lang="en-US" dirty="0"/>
              <a:t>Good design, and makes testing easier too</a:t>
            </a:r>
          </a:p>
        </p:txBody>
      </p:sp>
    </p:spTree>
    <p:extLst>
      <p:ext uri="{BB962C8B-B14F-4D97-AF65-F5344CB8AC3E}">
        <p14:creationId xmlns:p14="http://schemas.microsoft.com/office/powerpoint/2010/main" val="334613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and patching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deal with user input/output?</a:t>
            </a:r>
          </a:p>
          <a:p>
            <a:r>
              <a:rPr lang="en-US" dirty="0"/>
              <a:t>Random numbers? </a:t>
            </a:r>
          </a:p>
          <a:p>
            <a:r>
              <a:rPr lang="en-US" dirty="0"/>
              <a:t>Databases: wouldn't it be easier to just provide some example data instead of having to set up an entire database of data? Also, want to avoid test data corrupting real data</a:t>
            </a:r>
          </a:p>
          <a:p>
            <a:r>
              <a:rPr lang="en-US" dirty="0"/>
              <a:t>API calls?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1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Examples 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https://github.com/claraj/capstone_testing_2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8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Databases - Fixtures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434" y="3560763"/>
            <a:ext cx="9202366" cy="2565401"/>
          </a:xfrm>
        </p:spPr>
        <p:txBody>
          <a:bodyPr>
            <a:normAutofit/>
          </a:bodyPr>
          <a:lstStyle/>
          <a:p>
            <a:r>
              <a:rPr lang="en-US" dirty="0" err="1"/>
              <a:t>setUp</a:t>
            </a:r>
            <a:r>
              <a:rPr lang="en-US" dirty="0"/>
              <a:t> and </a:t>
            </a:r>
            <a:r>
              <a:rPr lang="en-US" dirty="0" err="1"/>
              <a:t>tearDown</a:t>
            </a:r>
            <a:r>
              <a:rPr lang="en-US" dirty="0"/>
              <a:t> are text </a:t>
            </a:r>
            <a:r>
              <a:rPr lang="en-US" b="1" dirty="0"/>
              <a:t>fixtures</a:t>
            </a:r>
            <a:r>
              <a:rPr lang="en-US" dirty="0"/>
              <a:t> – for setting up the test environment</a:t>
            </a:r>
          </a:p>
          <a:p>
            <a:r>
              <a:rPr lang="en-US" dirty="0"/>
              <a:t>For example, a </a:t>
            </a:r>
            <a:r>
              <a:rPr lang="en-US" dirty="0" err="1"/>
              <a:t>setUp</a:t>
            </a:r>
            <a:r>
              <a:rPr lang="en-US" dirty="0"/>
              <a:t> fixture could insert example data into the database before of the tests run</a:t>
            </a:r>
          </a:p>
          <a:p>
            <a:pPr lvl="1"/>
            <a:r>
              <a:rPr lang="en-US" dirty="0"/>
              <a:t>Example: test database pre-populated with test data would be useful for testing a search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34" y="1502923"/>
            <a:ext cx="4711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13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75826" cy="1325563"/>
          </a:xfrm>
        </p:spPr>
        <p:txBody>
          <a:bodyPr>
            <a:noAutofit/>
          </a:bodyPr>
          <a:lstStyle/>
          <a:p>
            <a:r>
              <a:rPr lang="en-US" sz="4000" dirty="0" err="1"/>
              <a:t>test_milage.py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22906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setUp</a:t>
            </a:r>
            <a:r>
              <a:rPr lang="en-US" dirty="0"/>
              <a:t> method is called before each test</a:t>
            </a:r>
          </a:p>
          <a:p>
            <a:r>
              <a:rPr lang="en-US" dirty="0"/>
              <a:t>Useful for setup, in this example replacing the program's </a:t>
            </a:r>
            <a:r>
              <a:rPr lang="en-US" dirty="0" err="1"/>
              <a:t>db_url</a:t>
            </a:r>
            <a:r>
              <a:rPr lang="en-US" dirty="0"/>
              <a:t> variable with the test database, and removing all data from the database </a:t>
            </a:r>
          </a:p>
          <a:p>
            <a:r>
              <a:rPr lang="en-US" dirty="0" err="1"/>
              <a:t>tearDown</a:t>
            </a:r>
            <a:r>
              <a:rPr lang="en-US" dirty="0"/>
              <a:t> method can be used for cleanup, post-test tasks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003" y="0"/>
            <a:ext cx="6060558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512704" y="1695288"/>
            <a:ext cx="931333" cy="1354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524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methods in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names that don't start with test</a:t>
            </a:r>
            <a:r>
              <a:rPr lang="is-IS" dirty="0"/>
              <a:t>… and are not special names like setUp and tearDown are ignored by the test runner</a:t>
            </a:r>
          </a:p>
          <a:p>
            <a:r>
              <a:rPr lang="is-IS" dirty="0"/>
              <a:t>So, can create helper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234" y="3516000"/>
            <a:ext cx="5938826" cy="33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6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Installing and removing packages with pip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updating a package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pip install --upgrade &lt;</a:t>
            </a:r>
            <a:r>
              <a:rPr lang="en-US" dirty="0" err="1">
                <a:latin typeface="Consolas"/>
                <a:cs typeface="Consolas"/>
              </a:rPr>
              <a:t>packagename</a:t>
            </a:r>
            <a:r>
              <a:rPr lang="en-US" dirty="0">
                <a:latin typeface="Consolas"/>
                <a:cs typeface="Consolas"/>
              </a:rPr>
              <a:t>&gt;</a:t>
            </a:r>
          </a:p>
          <a:p>
            <a:endParaRPr lang="en-US" dirty="0"/>
          </a:p>
          <a:p>
            <a:r>
              <a:rPr lang="en-US" dirty="0"/>
              <a:t>removing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pip uninstall &lt;</a:t>
            </a:r>
            <a:r>
              <a:rPr lang="en-US" dirty="0" err="1">
                <a:latin typeface="Consolas"/>
                <a:cs typeface="Consolas"/>
              </a:rPr>
              <a:t>packagename</a:t>
            </a:r>
            <a:r>
              <a:rPr lang="en-US" dirty="0"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12429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if some tests need one type of setup, other tests need different setup?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two (or more) </a:t>
            </a:r>
            <a:r>
              <a:rPr lang="en-US" dirty="0" err="1"/>
              <a:t>TestCase</a:t>
            </a:r>
            <a:r>
              <a:rPr lang="en-US" dirty="0"/>
              <a:t> subclasses</a:t>
            </a:r>
          </a:p>
          <a:p>
            <a:r>
              <a:rPr lang="en-US" dirty="0"/>
              <a:t>Provide different </a:t>
            </a:r>
            <a:r>
              <a:rPr lang="en-US" dirty="0" err="1"/>
              <a:t>setUp</a:t>
            </a:r>
            <a:r>
              <a:rPr lang="en-US" dirty="0"/>
              <a:t> methods, or omit </a:t>
            </a:r>
            <a:r>
              <a:rPr lang="en-US" dirty="0" err="1"/>
              <a:t>setUp</a:t>
            </a:r>
            <a:r>
              <a:rPr lang="en-US" dirty="0"/>
              <a:t> method, as appropriate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71333" y="3072348"/>
            <a:ext cx="6959600" cy="37856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unittest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TestWithExampleData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unittest.TestCase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setUp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(self):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	# set up DB, insert test data</a:t>
            </a: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test_search_feature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(self):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	# write test here</a:t>
            </a: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TestWithEmptyDataBase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unittest.TestCase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setUp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(self):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	# set up DB</a:t>
            </a:r>
          </a:p>
          <a:p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test_add_new_data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(self):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		# write test code </a:t>
            </a:r>
          </a:p>
        </p:txBody>
      </p:sp>
    </p:spTree>
    <p:extLst>
      <p:ext uri="{BB962C8B-B14F-4D97-AF65-F5344CB8AC3E}">
        <p14:creationId xmlns:p14="http://schemas.microsoft.com/office/powerpoint/2010/main" val="2252034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</a:t>
            </a:r>
            <a:r>
              <a:rPr lang="en-US" dirty="0" err="1"/>
              <a:t>TestCase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add many test classes, subclasses of </a:t>
            </a:r>
            <a:r>
              <a:rPr lang="en-US" dirty="0" err="1"/>
              <a:t>unittest.TestCase</a:t>
            </a:r>
            <a:endParaRPr lang="en-US" dirty="0"/>
          </a:p>
          <a:p>
            <a:r>
              <a:rPr lang="en-US" dirty="0"/>
              <a:t>Useful to gather together related tests</a:t>
            </a:r>
          </a:p>
          <a:p>
            <a:r>
              <a:rPr lang="en-US" dirty="0"/>
              <a:t>Useful to provide different </a:t>
            </a:r>
            <a:r>
              <a:rPr lang="en-US" dirty="0" err="1"/>
              <a:t>setUp</a:t>
            </a:r>
            <a:r>
              <a:rPr lang="en-US" dirty="0"/>
              <a:t> and/or </a:t>
            </a:r>
            <a:r>
              <a:rPr lang="en-US" dirty="0" err="1"/>
              <a:t>tearDown</a:t>
            </a:r>
            <a:r>
              <a:rPr lang="en-US" dirty="0"/>
              <a:t> for sets of tests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unittest</a:t>
            </a:r>
            <a:r>
              <a:rPr lang="en-US" dirty="0"/>
              <a:t> test runner will run all the tests for all the classes in the file</a:t>
            </a:r>
          </a:p>
        </p:txBody>
      </p:sp>
    </p:spTree>
    <p:extLst>
      <p:ext uri="{BB962C8B-B14F-4D97-AF65-F5344CB8AC3E}">
        <p14:creationId xmlns:p14="http://schemas.microsoft.com/office/powerpoint/2010/main" val="4157639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0E16-9953-4641-8935-DF2E0A4D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and Patching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F7EDB-B445-B349-AC54-AA0353F7A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program that interfaces with an API</a:t>
            </a:r>
          </a:p>
          <a:p>
            <a:r>
              <a:rPr lang="en-US" dirty="0"/>
              <a:t>Remember API calls can modify, create data</a:t>
            </a:r>
          </a:p>
          <a:p>
            <a:r>
              <a:rPr lang="en-US" dirty="0"/>
              <a:t>How to test without affecting real data?</a:t>
            </a:r>
          </a:p>
          <a:p>
            <a:endParaRPr lang="en-US" dirty="0"/>
          </a:p>
          <a:p>
            <a:r>
              <a:rPr lang="en-US" dirty="0"/>
              <a:t>Can we substitute a fake API call somehow?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18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0E16-9953-4641-8935-DF2E0A4D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and Patching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F7EDB-B445-B349-AC54-AA0353F7A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program that gets user input</a:t>
            </a:r>
          </a:p>
          <a:p>
            <a:r>
              <a:rPr lang="en-US" dirty="0"/>
              <a:t>How to test without having to type in a response for every test that needs input?</a:t>
            </a:r>
          </a:p>
          <a:p>
            <a:endParaRPr lang="en-US" dirty="0"/>
          </a:p>
          <a:p>
            <a:r>
              <a:rPr lang="en-US" dirty="0"/>
              <a:t>Or in other words, can we force a particular return value from a function like input?</a:t>
            </a:r>
          </a:p>
        </p:txBody>
      </p:sp>
    </p:spTree>
    <p:extLst>
      <p:ext uri="{BB962C8B-B14F-4D97-AF65-F5344CB8AC3E}">
        <p14:creationId xmlns:p14="http://schemas.microsoft.com/office/powerpoint/2010/main" val="33701000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0E16-9953-4641-8935-DF2E0A4D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and Patching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F7EDB-B445-B349-AC54-AA0353F7A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printing? How to check what was printed?</a:t>
            </a:r>
          </a:p>
          <a:p>
            <a:endParaRPr lang="en-US" dirty="0"/>
          </a:p>
          <a:p>
            <a:r>
              <a:rPr lang="en-US" dirty="0"/>
              <a:t>Another way to phrase this question is "How to check what the a function like print() was called with?"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20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and Patching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methods, classes and functions are objects, and can be modified and replaced on the fly</a:t>
            </a:r>
          </a:p>
          <a:p>
            <a:r>
              <a:rPr lang="en-US" dirty="0"/>
              <a:t>A Python </a:t>
            </a:r>
            <a:r>
              <a:rPr lang="en-US" b="1" dirty="0"/>
              <a:t>mock</a:t>
            </a:r>
            <a:r>
              <a:rPr lang="en-US" dirty="0"/>
              <a:t> can pretend to be an object (with variables, and methods) or a function</a:t>
            </a:r>
          </a:p>
          <a:p>
            <a:r>
              <a:rPr lang="en-US" b="1" dirty="0"/>
              <a:t>Mocking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Creating a pretend object/function/method to replace one in your program</a:t>
            </a:r>
          </a:p>
          <a:p>
            <a:pPr lvl="1"/>
            <a:r>
              <a:rPr lang="en-US" dirty="0"/>
              <a:t>Can provide example return values, and record how it was used and called </a:t>
            </a:r>
          </a:p>
          <a:p>
            <a:r>
              <a:rPr lang="en-US" b="1" dirty="0"/>
              <a:t>Patching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action of replacing a function or object with a Mock object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1297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7D0B-3F4F-524E-B4B5-1E43E55A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Timesheet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BEE6-BA8E-6A48-B30B-29D67F04F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program in example repo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D2486-E278-5A4F-B2D2-6FD08406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34" y="2442864"/>
            <a:ext cx="4445551" cy="4058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DD011E-4B3D-6E4A-8F5B-973FE5B9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958" y="2464904"/>
            <a:ext cx="3920716" cy="403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50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B1B2-6BED-E94C-AA1C-82CD75ED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72D4C-1281-7749-81AB-F841D2487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program from </a:t>
            </a:r>
            <a:r>
              <a:rPr lang="en-US" dirty="0">
                <a:hlinkClick r:id="rId2"/>
              </a:rPr>
              <a:t>https://git.io/fhSxr</a:t>
            </a:r>
            <a:r>
              <a:rPr lang="en-US" dirty="0"/>
              <a:t> </a:t>
            </a:r>
          </a:p>
          <a:p>
            <a:r>
              <a:rPr lang="en-US" dirty="0"/>
              <a:t>Create a new file </a:t>
            </a:r>
            <a:r>
              <a:rPr lang="en-US" dirty="0" err="1"/>
              <a:t>test_timesheets.py</a:t>
            </a:r>
            <a:r>
              <a:rPr lang="en-US" dirty="0"/>
              <a:t> in the same directory </a:t>
            </a:r>
          </a:p>
          <a:p>
            <a:endParaRPr lang="en-US" dirty="0"/>
          </a:p>
          <a:p>
            <a:r>
              <a:rPr lang="en-US" dirty="0"/>
              <a:t>Run and test code </a:t>
            </a:r>
          </a:p>
          <a:p>
            <a:r>
              <a:rPr lang="en-US" dirty="0"/>
              <a:t>Should beep if total</a:t>
            </a:r>
          </a:p>
          <a:p>
            <a:pPr marL="0" indent="0">
              <a:buNone/>
            </a:pPr>
            <a:r>
              <a:rPr lang="en-US" dirty="0"/>
              <a:t>hours less than 30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75A5D-3317-3C46-A836-773B5D5B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34" y="2886963"/>
            <a:ext cx="5703966" cy="3464873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4179643-F142-5A44-8709-529D47096C3E}"/>
              </a:ext>
            </a:extLst>
          </p:cNvPr>
          <p:cNvSpPr/>
          <p:nvPr/>
        </p:nvSpPr>
        <p:spPr>
          <a:xfrm>
            <a:off x="9455426" y="4962525"/>
            <a:ext cx="914400" cy="612648"/>
          </a:xfrm>
          <a:prstGeom prst="wedgeRoundRectCallout">
            <a:avLst>
              <a:gd name="adj1" fmla="val -36050"/>
              <a:gd name="adj2" fmla="val 11117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8C4455-8DA2-064F-91E7-163223F4DAA5}"/>
              </a:ext>
            </a:extLst>
          </p:cNvPr>
          <p:cNvSpPr txBox="1"/>
          <p:nvPr/>
        </p:nvSpPr>
        <p:spPr>
          <a:xfrm>
            <a:off x="453958" y="5705505"/>
            <a:ext cx="425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Macs: if no beep, in Terminal preferences, advanced tab, check Audible bell</a:t>
            </a:r>
          </a:p>
        </p:txBody>
      </p:sp>
    </p:spTree>
    <p:extLst>
      <p:ext uri="{BB962C8B-B14F-4D97-AF65-F5344CB8AC3E}">
        <p14:creationId xmlns:p14="http://schemas.microsoft.com/office/powerpoint/2010/main" val="15892974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3FE0-506D-8940-9276-4D003CDC2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test this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85638-F4B6-074B-BF19-47D058148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functions can we test as they are?</a:t>
            </a:r>
          </a:p>
          <a:p>
            <a:r>
              <a:rPr lang="en-US" dirty="0"/>
              <a:t>What functions are hard to test?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3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2EBC-B8E5-C446-BA1F-5CAB9FC9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and Patching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95EE3-5D41-9442-A7CA-EE968BE03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input? Replace </a:t>
            </a:r>
            <a:r>
              <a:rPr lang="en-US" dirty="0" err="1"/>
              <a:t>builtins.input</a:t>
            </a:r>
            <a:r>
              <a:rPr lang="en-US" dirty="0"/>
              <a:t> with a mock that returns pre-defined data</a:t>
            </a:r>
          </a:p>
          <a:p>
            <a:pPr lvl="1"/>
            <a:r>
              <a:rPr lang="en-US" dirty="0"/>
              <a:t>Or mock the entire function that uses input(), if we don't need to worry about how the data is obtained </a:t>
            </a:r>
          </a:p>
          <a:p>
            <a:r>
              <a:rPr lang="en-US" dirty="0"/>
              <a:t>Printing? replace </a:t>
            </a:r>
            <a:r>
              <a:rPr lang="en-US" dirty="0" err="1"/>
              <a:t>builtins.print</a:t>
            </a:r>
            <a:r>
              <a:rPr lang="en-US" dirty="0"/>
              <a:t> with a mock that remembers what it was called with</a:t>
            </a:r>
          </a:p>
          <a:p>
            <a:r>
              <a:rPr lang="en-US" dirty="0"/>
              <a:t>alert function: replace with a mock that we can check if it was called or not</a:t>
            </a:r>
          </a:p>
        </p:txBody>
      </p:sp>
    </p:spTree>
    <p:extLst>
      <p:ext uri="{BB962C8B-B14F-4D97-AF65-F5344CB8AC3E}">
        <p14:creationId xmlns:p14="http://schemas.microsoft.com/office/powerpoint/2010/main" val="226976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 connects to </a:t>
            </a:r>
            <a:r>
              <a:rPr lang="en-US" dirty="0" err="1"/>
              <a:t>PyPI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pip locates, downloads, and installs the package requested</a:t>
            </a:r>
          </a:p>
          <a:p>
            <a:r>
              <a:rPr lang="en-US" sz="3200" dirty="0"/>
              <a:t>By default, the package is available to all Python projects on your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170" y="4354804"/>
            <a:ext cx="4361661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4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92442E-25A6-F440-8E40-07C5779C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9" y="368351"/>
            <a:ext cx="7658788" cy="6174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A05F0-236B-C445-BD4E-3176CA0AE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612" y="209004"/>
            <a:ext cx="5389123" cy="744307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First Test - mock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3BEB8-CFAD-DD4C-AA33-745E82DE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0" y="1121156"/>
            <a:ext cx="4643336" cy="1597276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the mock to provide pre-set return values, the </a:t>
            </a:r>
            <a:r>
              <a:rPr lang="en-US" b="1" dirty="0" err="1"/>
              <a:t>side_effect</a:t>
            </a:r>
            <a:endParaRPr lang="en-US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60F33F-7295-664F-814A-746250730366}"/>
              </a:ext>
            </a:extLst>
          </p:cNvPr>
          <p:cNvCxnSpPr>
            <a:cxnSpLocks/>
          </p:cNvCxnSpPr>
          <p:nvPr/>
        </p:nvCxnSpPr>
        <p:spPr>
          <a:xfrm flipH="1">
            <a:off x="7835349" y="3696218"/>
            <a:ext cx="1043609" cy="24888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141B8C-FDB7-9B46-ACCE-F44DD8C65C5C}"/>
              </a:ext>
            </a:extLst>
          </p:cNvPr>
          <p:cNvSpPr txBox="1"/>
          <p:nvPr/>
        </p:nvSpPr>
        <p:spPr>
          <a:xfrm>
            <a:off x="8878958" y="3359228"/>
            <a:ext cx="163001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@patch decorator, provide mock as argument to test method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56A606-5A61-D848-BFDA-375BE9D0A5EB}"/>
              </a:ext>
            </a:extLst>
          </p:cNvPr>
          <p:cNvCxnSpPr>
            <a:cxnSpLocks/>
          </p:cNvCxnSpPr>
          <p:nvPr/>
        </p:nvCxnSpPr>
        <p:spPr>
          <a:xfrm flipH="1" flipV="1">
            <a:off x="5701749" y="5542380"/>
            <a:ext cx="1070112" cy="24219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BA3BAF-71F9-714F-BFF7-C1652D039670}"/>
              </a:ext>
            </a:extLst>
          </p:cNvPr>
          <p:cNvSpPr txBox="1"/>
          <p:nvPr/>
        </p:nvSpPr>
        <p:spPr>
          <a:xfrm>
            <a:off x="6801679" y="5542380"/>
            <a:ext cx="163001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put the rest of the tests here</a:t>
            </a:r>
          </a:p>
        </p:txBody>
      </p:sp>
    </p:spTree>
    <p:extLst>
      <p:ext uri="{BB962C8B-B14F-4D97-AF65-F5344CB8AC3E}">
        <p14:creationId xmlns:p14="http://schemas.microsoft.com/office/powerpoint/2010/main" val="3844369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3110-FFC0-4D42-9CF1-D0A0DADB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D859-6B55-4B4D-B286-B7BB74904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python </a:t>
            </a:r>
            <a:r>
              <a:rPr lang="en-US" b="1" dirty="0" err="1"/>
              <a:t>test_timesheets.py</a:t>
            </a:r>
            <a:endParaRPr lang="en-US" b="1" dirty="0"/>
          </a:p>
          <a:p>
            <a:r>
              <a:rPr lang="en-US" dirty="0"/>
              <a:t>Should have one passing test</a:t>
            </a:r>
          </a:p>
        </p:txBody>
      </p:sp>
    </p:spTree>
    <p:extLst>
      <p:ext uri="{BB962C8B-B14F-4D97-AF65-F5344CB8AC3E}">
        <p14:creationId xmlns:p14="http://schemas.microsoft.com/office/powerpoint/2010/main" val="38205484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33F4-1168-7D4F-B037-3B249167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Expecting the mock to be called more than once - provide list of </a:t>
            </a:r>
            <a:r>
              <a:rPr lang="en-US" dirty="0" err="1"/>
              <a:t>side_effects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C4BF7-CBC3-CD46-96A7-7E7C1C6C9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validation - program should reject non-numerical input</a:t>
            </a:r>
          </a:p>
          <a:p>
            <a:r>
              <a:rPr lang="en-US" dirty="0"/>
              <a:t>Provide example invalid data, followed by valid   </a:t>
            </a:r>
          </a:p>
          <a:p>
            <a:r>
              <a:rPr lang="en-US" dirty="0"/>
              <a:t>Run your tests - should have two passing 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F6448-EC5C-5147-A62D-F6602FDE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84" y="4007797"/>
            <a:ext cx="11139841" cy="249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260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1959-E69C-034B-B9E7-DB251B05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A83AF-9A12-8C45-B41E-E9BBA5A0E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694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Similar process, @patch decorator</a:t>
            </a:r>
          </a:p>
          <a:p>
            <a:r>
              <a:rPr lang="en-US" sz="2400" dirty="0"/>
              <a:t>print() doesn't return anything so don't need </a:t>
            </a:r>
            <a:r>
              <a:rPr lang="en-US" sz="2400" dirty="0" err="1"/>
              <a:t>side_effect</a:t>
            </a:r>
            <a:endParaRPr lang="en-US" sz="2400" dirty="0"/>
          </a:p>
          <a:p>
            <a:r>
              <a:rPr lang="en-US" sz="2400" dirty="0"/>
              <a:t>Do need to provide the mock as an argument to the test method</a:t>
            </a:r>
          </a:p>
          <a:p>
            <a:r>
              <a:rPr lang="en-US" sz="2400" dirty="0"/>
              <a:t>Run your tests - should have three passing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4E40B-18C1-824F-A532-53F573A0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6" y="3862609"/>
            <a:ext cx="10593608" cy="26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721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effects, return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side_effect</a:t>
            </a:r>
            <a:r>
              <a:rPr lang="en-US" dirty="0"/>
              <a:t>: an </a:t>
            </a:r>
            <a:r>
              <a:rPr lang="en-US" dirty="0" err="1"/>
              <a:t>iterable</a:t>
            </a:r>
            <a:r>
              <a:rPr lang="en-US" dirty="0"/>
              <a:t> object (list, tuple, string</a:t>
            </a:r>
            <a:r>
              <a:rPr lang="is-IS" dirty="0"/>
              <a:t>…</a:t>
            </a:r>
            <a:r>
              <a:rPr lang="en-US" dirty="0"/>
              <a:t>) Every time the function is called, the mock will return one item from the </a:t>
            </a:r>
            <a:r>
              <a:rPr lang="en-US" dirty="0" err="1"/>
              <a:t>side_effect</a:t>
            </a:r>
            <a:r>
              <a:rPr lang="en-US" dirty="0"/>
              <a:t> </a:t>
            </a:r>
            <a:r>
              <a:rPr lang="en-US" dirty="0" err="1"/>
              <a:t>iterable</a:t>
            </a:r>
            <a:r>
              <a:rPr lang="en-US" dirty="0"/>
              <a:t>, one by one</a:t>
            </a:r>
          </a:p>
          <a:p>
            <a:r>
              <a:rPr lang="en-US" dirty="0"/>
              <a:t>Error (test fail) if you call the function more times than the length of the </a:t>
            </a:r>
            <a:r>
              <a:rPr lang="en-US" dirty="0" err="1"/>
              <a:t>side_effect</a:t>
            </a:r>
            <a:r>
              <a:rPr lang="en-US" dirty="0"/>
              <a:t> </a:t>
            </a:r>
            <a:r>
              <a:rPr lang="en-US" dirty="0" err="1"/>
              <a:t>iterable</a:t>
            </a:r>
            <a:endParaRPr lang="en-US" dirty="0"/>
          </a:p>
          <a:p>
            <a:pPr lvl="1"/>
            <a:r>
              <a:rPr lang="en-US" dirty="0" err="1"/>
              <a:t>side_effects</a:t>
            </a:r>
            <a:r>
              <a:rPr lang="en-US" dirty="0"/>
              <a:t> can be used in other ways - a function can provide the return value, it can be based on the argument when the Mock function is called; </a:t>
            </a:r>
            <a:r>
              <a:rPr lang="en-US" dirty="0" err="1"/>
              <a:t>side_effect</a:t>
            </a:r>
            <a:r>
              <a:rPr lang="en-US" dirty="0"/>
              <a:t> can be used to throw exceptions</a:t>
            </a:r>
            <a:r>
              <a:rPr lang="is-IS" dirty="0"/>
              <a:t>…</a:t>
            </a:r>
            <a:r>
              <a:rPr lang="en-US" dirty="0"/>
              <a:t> see documentation</a:t>
            </a:r>
            <a:endParaRPr lang="en-US" sz="2800" dirty="0"/>
          </a:p>
          <a:p>
            <a:r>
              <a:rPr lang="en-US" dirty="0"/>
              <a:t>To always have the same return value from the Mock every time it is called, set the </a:t>
            </a:r>
            <a:r>
              <a:rPr lang="en-US" dirty="0" err="1"/>
              <a:t>return_value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233" y="6018848"/>
            <a:ext cx="7291534" cy="57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22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1B7B-A577-E14E-BBAC-CF89F10C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15" y="190587"/>
            <a:ext cx="9607685" cy="1143000"/>
          </a:xfrm>
        </p:spPr>
        <p:txBody>
          <a:bodyPr/>
          <a:lstStyle/>
          <a:p>
            <a:r>
              <a:rPr lang="en-US" dirty="0"/>
              <a:t>Mocking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55452-920D-B74B-A150-C701AE2E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115" y="1295575"/>
            <a:ext cx="10933889" cy="4525963"/>
          </a:xfrm>
        </p:spPr>
        <p:txBody>
          <a:bodyPr>
            <a:normAutofit/>
          </a:bodyPr>
          <a:lstStyle/>
          <a:p>
            <a:r>
              <a:rPr lang="en-US" dirty="0"/>
              <a:t>Anyone want to listen for beeps all day?</a:t>
            </a:r>
          </a:p>
          <a:p>
            <a:r>
              <a:rPr lang="en-US" dirty="0"/>
              <a:t>Better approach: mock the alert function and assert it was called or not called, as appropriate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B254F-4A6D-F742-ACAA-7565615A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36418"/>
            <a:ext cx="8355336" cy="36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333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2B2B3-00EA-1744-88A2-D214FE3DE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your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11CEE-ABA7-584C-9CD5-F467E3EF1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34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Test for the </a:t>
            </a:r>
            <a:r>
              <a:rPr lang="en-US" dirty="0" err="1"/>
              <a:t>get_hours</a:t>
            </a:r>
            <a:r>
              <a:rPr lang="en-US" dirty="0"/>
              <a:t>() function, that gets all the hours for all the days </a:t>
            </a:r>
          </a:p>
          <a:p>
            <a:r>
              <a:rPr lang="en-US" dirty="0"/>
              <a:t>For this function, set the </a:t>
            </a:r>
            <a:r>
              <a:rPr lang="en-US" dirty="0" err="1"/>
              <a:t>side_effect</a:t>
            </a:r>
            <a:r>
              <a:rPr lang="en-US" dirty="0"/>
              <a:t> in the test method, since it's useful for creating the expected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1AA09-FB5B-6E46-98B8-F46AFDC8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382445"/>
            <a:ext cx="7529883" cy="3237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F3BAE-FE81-D54D-804C-0F6A98B288B2}"/>
              </a:ext>
            </a:extLst>
          </p:cNvPr>
          <p:cNvSpPr txBox="1"/>
          <p:nvPr/>
        </p:nvSpPr>
        <p:spPr>
          <a:xfrm>
            <a:off x="7825410" y="4727644"/>
            <a:ext cx="352839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Question: why don't we need to mock input here?</a:t>
            </a:r>
          </a:p>
        </p:txBody>
      </p:sp>
    </p:spTree>
    <p:extLst>
      <p:ext uri="{BB962C8B-B14F-4D97-AF65-F5344CB8AC3E}">
        <p14:creationId xmlns:p14="http://schemas.microsoft.com/office/powerpoint/2010/main" val="36109641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DD02C-F50D-AE4F-94E9-BE624EB3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448" y="1308370"/>
            <a:ext cx="7443280" cy="5374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096E3E-A920-0D4F-A07C-C1E1412B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what functions are called with: </a:t>
            </a:r>
            <a:br>
              <a:rPr lang="en-US" dirty="0"/>
            </a:br>
            <a:r>
              <a:rPr lang="en-US" b="1" dirty="0"/>
              <a:t>call</a:t>
            </a:r>
            <a:r>
              <a:rPr lang="en-US" dirty="0"/>
              <a:t>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3CEED-0BD4-B247-844C-6CFECE94D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17133"/>
            <a:ext cx="3041374" cy="1610139"/>
          </a:xfr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Test for displaying the table</a:t>
            </a:r>
          </a:p>
          <a:p>
            <a:r>
              <a:rPr lang="en-US" dirty="0"/>
              <a:t>Should have 7 passing tests now </a:t>
            </a:r>
          </a:p>
        </p:txBody>
      </p:sp>
    </p:spTree>
    <p:extLst>
      <p:ext uri="{BB962C8B-B14F-4D97-AF65-F5344CB8AC3E}">
        <p14:creationId xmlns:p14="http://schemas.microsoft.com/office/powerpoint/2010/main" val="8110380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44D2-5498-2F46-8902-53F8DB78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left?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A0888-1C33-7A49-ADC9-E519557EB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6" y="1600200"/>
            <a:ext cx="9529864" cy="4800600"/>
          </a:xfrm>
        </p:spPr>
        <p:txBody>
          <a:bodyPr>
            <a:normAutofit/>
          </a:bodyPr>
          <a:lstStyle/>
          <a:p>
            <a:r>
              <a:rPr lang="en-US" dirty="0"/>
              <a:t>One more function - this one is easy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Should have eight </a:t>
            </a:r>
          </a:p>
          <a:p>
            <a:pPr marL="0" indent="0">
              <a:buNone/>
            </a:pPr>
            <a:r>
              <a:rPr lang="en-US" dirty="0"/>
              <a:t>  passing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D5215-9ED2-0A44-90A1-32BC1A98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79" y="2178468"/>
            <a:ext cx="8777591" cy="2483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B084B-5369-5F47-AFC9-C993BDB4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09" y="4955627"/>
            <a:ext cx="4671391" cy="18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906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B152-8C78-4F4B-8F8E-068F4A3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and patching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992B-E29C-744E-9ED8-D86AD60E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if you can </a:t>
            </a:r>
          </a:p>
          <a:p>
            <a:r>
              <a:rPr lang="en-US" dirty="0"/>
              <a:t>Write functions that don't depend on things that need to be patched for tests </a:t>
            </a:r>
          </a:p>
          <a:p>
            <a:r>
              <a:rPr lang="en-US" dirty="0"/>
              <a:t>Keep your functions focused, with input through parameters and output from return values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0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 of questions..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one project depends on version 1.4 of a package, but another project depends on version 2.6 of the same library?</a:t>
            </a:r>
          </a:p>
          <a:p>
            <a:r>
              <a:rPr lang="en-US" dirty="0"/>
              <a:t>For example, you are developing a new project with the latest version, but are also maintaining an old project, using an earlier version of the same library?</a:t>
            </a:r>
          </a:p>
          <a:p>
            <a:endParaRPr lang="en-US" dirty="0"/>
          </a:p>
          <a:p>
            <a:r>
              <a:rPr lang="en-US" dirty="0"/>
              <a:t>When you want to distribute your project, how will you include the correct versions of your dependencies?</a:t>
            </a:r>
          </a:p>
          <a:p>
            <a:r>
              <a:rPr lang="en-US" dirty="0"/>
              <a:t>Which versions of libraries have you installed?</a:t>
            </a:r>
          </a:p>
        </p:txBody>
      </p:sp>
    </p:spTree>
    <p:extLst>
      <p:ext uri="{BB962C8B-B14F-4D97-AF65-F5344CB8AC3E}">
        <p14:creationId xmlns:p14="http://schemas.microsoft.com/office/powerpoint/2010/main" val="18437776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and patching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Python's documentation </a:t>
            </a:r>
            <a:r>
              <a:rPr lang="en-US" dirty="0">
                <a:hlinkClick r:id="rId2"/>
              </a:rPr>
              <a:t>https://docs.python.org/3/library/unittest.mock-examples.html</a:t>
            </a:r>
            <a:r>
              <a:rPr lang="en-US" dirty="0"/>
              <a:t> </a:t>
            </a:r>
          </a:p>
          <a:p>
            <a:r>
              <a:rPr lang="en-US" dirty="0"/>
              <a:t>Patching built-in functions: </a:t>
            </a:r>
            <a:r>
              <a:rPr lang="en-US" dirty="0">
                <a:hlinkClick r:id="rId3"/>
              </a:rPr>
              <a:t>http://fgimian.github.io/blog/2014/04/10/using-the-python-mock-library-to-fake-regular-functions-during-tests/</a:t>
            </a:r>
            <a:r>
              <a:rPr lang="en-US" dirty="0"/>
              <a:t> </a:t>
            </a:r>
          </a:p>
          <a:p>
            <a:r>
              <a:rPr lang="en-US" dirty="0"/>
              <a:t>There's several ways of patching: </a:t>
            </a:r>
            <a:r>
              <a:rPr lang="en-US" dirty="0">
                <a:hlinkClick r:id="rId4"/>
              </a:rPr>
              <a:t>http://treyhunner.com/2014/10/the-many-flavors-of-mock-dot-patch/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310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DE6A-68D7-374A-838B-6B4B5D741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7992"/>
            <a:ext cx="8229600" cy="1143000"/>
          </a:xfrm>
        </p:spPr>
        <p:txBody>
          <a:bodyPr/>
          <a:lstStyle/>
          <a:p>
            <a:r>
              <a:rPr lang="en-US" dirty="0"/>
              <a:t>Testing APIs, various approaches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721A3A-2EF7-E445-8334-BC9A70E118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81200" y="1168256"/>
          <a:ext cx="8229600" cy="5529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736">
                  <a:extLst>
                    <a:ext uri="{9D8B030D-6E8A-4147-A177-3AD203B41FA5}">
                      <a16:colId xmlns:a16="http://schemas.microsoft.com/office/drawing/2014/main" val="3397570102"/>
                    </a:ext>
                  </a:extLst>
                </a:gridCol>
                <a:gridCol w="3325091">
                  <a:extLst>
                    <a:ext uri="{9D8B030D-6E8A-4147-A177-3AD203B41FA5}">
                      <a16:colId xmlns:a16="http://schemas.microsoft.com/office/drawing/2014/main" val="2446459383"/>
                    </a:ext>
                  </a:extLst>
                </a:gridCol>
                <a:gridCol w="2545773">
                  <a:extLst>
                    <a:ext uri="{9D8B030D-6E8A-4147-A177-3AD203B41FA5}">
                      <a16:colId xmlns:a16="http://schemas.microsoft.com/office/drawing/2014/main" val="2756805818"/>
                    </a:ext>
                  </a:extLst>
                </a:gridCol>
              </a:tblGrid>
              <a:tr h="866486">
                <a:tc>
                  <a:txBody>
                    <a:bodyPr/>
                    <a:lstStyle/>
                    <a:p>
                      <a:r>
                        <a:rPr lang="en-US" dirty="0"/>
                        <a:t>Testing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906599"/>
                  </a:ext>
                </a:extLst>
              </a:tr>
              <a:tr h="866486">
                <a:tc>
                  <a:txBody>
                    <a:bodyPr/>
                    <a:lstStyle/>
                    <a:p>
                      <a:r>
                        <a:rPr lang="en-US" dirty="0"/>
                        <a:t>Calling the actual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Most realistic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Slow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Could affect production data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606668"/>
                  </a:ext>
                </a:extLst>
              </a:tr>
              <a:tr h="866486">
                <a:tc>
                  <a:txBody>
                    <a:bodyPr/>
                    <a:lstStyle/>
                    <a:p>
                      <a:r>
                        <a:rPr lang="en-US" dirty="0"/>
                        <a:t>Mock the API call method to return sample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Control over exactly what is returned for a given call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modify production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 to ensure the expected response is accurately replicated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794434"/>
                  </a:ext>
                </a:extLst>
              </a:tr>
              <a:tr h="866486">
                <a:tc>
                  <a:txBody>
                    <a:bodyPr/>
                    <a:lstStyle/>
                    <a:p>
                      <a:r>
                        <a:rPr lang="en-US" dirty="0"/>
                        <a:t>Use a mock API server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E.g. </a:t>
                      </a:r>
                      <a:r>
                        <a:rPr lang="en-US" dirty="0" err="1"/>
                        <a:t>json</a:t>
                      </a:r>
                      <a:r>
                        <a:rPr lang="en-US" dirty="0"/>
                        <a:t>-server</a:t>
                      </a:r>
                    </a:p>
                    <a:p>
                      <a:r>
                        <a:rPr lang="en-US" dirty="0">
                          <a:hlinkClick r:id="rId2"/>
                        </a:rPr>
                        <a:t>https://github.com/typicode/json-server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Don't need to modify code, only point to mock API URL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save data from POST and PATCH requests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Does not modify production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 to set up a mock API </a:t>
                      </a:r>
                      <a:r>
                        <a:rPr lang="en-US"/>
                        <a:t>server with good test data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639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567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DD8F-6F19-0744-8071-98C4B3C1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274638"/>
            <a:ext cx="352739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Exchange Rate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F60FF-93CC-D84B-8D3E-5E3822FD1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600201"/>
            <a:ext cx="3070197" cy="4525963"/>
          </a:xfrm>
        </p:spPr>
        <p:txBody>
          <a:bodyPr>
            <a:normAutofit/>
          </a:bodyPr>
          <a:lstStyle/>
          <a:p>
            <a:r>
              <a:rPr lang="en-US" dirty="0"/>
              <a:t>API call in one function</a:t>
            </a:r>
          </a:p>
          <a:p>
            <a:r>
              <a:rPr lang="en-US" dirty="0"/>
              <a:t>Extract data from response in another function</a:t>
            </a:r>
          </a:p>
          <a:p>
            <a:r>
              <a:rPr lang="en-US" dirty="0"/>
              <a:t>How to test?</a:t>
            </a:r>
          </a:p>
          <a:p>
            <a:r>
              <a:rPr lang="en-US" dirty="0"/>
              <a:t>Which of these functions can be tested without mocks?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D7D41-DBFE-7E42-BA66-790DD6802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397" y="0"/>
            <a:ext cx="5349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640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D4A8-A693-C44F-9226-D0B1E5A9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Rate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0D0A2-7070-F448-818D-CF55FE42D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code from </a:t>
            </a:r>
            <a:r>
              <a:rPr lang="en-US" dirty="0">
                <a:hlinkClick r:id="rId2"/>
              </a:rPr>
              <a:t>https://git.io/fhSpx</a:t>
            </a:r>
            <a:r>
              <a:rPr lang="en-US" dirty="0"/>
              <a:t> </a:t>
            </a:r>
          </a:p>
          <a:p>
            <a:r>
              <a:rPr lang="en-US" dirty="0"/>
              <a:t>Run and test </a:t>
            </a:r>
          </a:p>
          <a:p>
            <a:r>
              <a:rPr lang="en-US" dirty="0"/>
              <a:t>Uses data from </a:t>
            </a:r>
            <a:r>
              <a:rPr lang="en-US" dirty="0">
                <a:hlinkClick r:id="rId3"/>
              </a:rPr>
              <a:t>https://exchangeratesapi.io/</a:t>
            </a:r>
            <a:r>
              <a:rPr lang="en-US" dirty="0"/>
              <a:t> </a:t>
            </a:r>
          </a:p>
          <a:p>
            <a:r>
              <a:rPr lang="en-US" dirty="0"/>
              <a:t>Note error handling is omitted for clarity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16400-0366-7149-BD58-EE1FA079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050" y="5337175"/>
            <a:ext cx="70167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16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7E43-90A7-F845-94E2-0417EFA9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the </a:t>
            </a:r>
            <a:r>
              <a:rPr lang="en-US" dirty="0" err="1"/>
              <a:t>convert_dollars_to_target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9FC0-BDE7-F947-BD14-1E187F261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test file </a:t>
            </a:r>
            <a:r>
              <a:rPr lang="en-US" dirty="0" err="1"/>
              <a:t>test_exchange_rates.py</a:t>
            </a:r>
            <a:endParaRPr lang="en-US" dirty="0"/>
          </a:p>
          <a:p>
            <a:endParaRPr lang="en-US" dirty="0"/>
          </a:p>
          <a:p>
            <a:r>
              <a:rPr lang="en-US" dirty="0"/>
              <a:t>Mock the minimum possible</a:t>
            </a:r>
          </a:p>
          <a:p>
            <a:r>
              <a:rPr lang="en-US" dirty="0"/>
              <a:t>The API call is in the </a:t>
            </a:r>
            <a:r>
              <a:rPr lang="en-US" dirty="0" err="1"/>
              <a:t>request_rates</a:t>
            </a:r>
            <a:r>
              <a:rPr lang="en-US" dirty="0"/>
              <a:t> function</a:t>
            </a:r>
          </a:p>
          <a:p>
            <a:r>
              <a:rPr lang="en-US" dirty="0"/>
              <a:t>This function doesn't do any processing of the response, just converts it to JSON and returns </a:t>
            </a:r>
          </a:p>
          <a:p>
            <a:r>
              <a:rPr lang="en-US" dirty="0"/>
              <a:t>So can mock </a:t>
            </a:r>
            <a:r>
              <a:rPr lang="en-US" dirty="0" err="1"/>
              <a:t>request_rates</a:t>
            </a:r>
            <a:r>
              <a:rPr lang="en-US" dirty="0"/>
              <a:t> and the test can still check other aspects of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10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464F-A929-0244-9C4E-F00482B5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test_exchange_rates.py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422D1-955B-4547-A542-B14DB046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198358"/>
            <a:ext cx="4234070" cy="659642"/>
          </a:xfrm>
        </p:spPr>
        <p:txBody>
          <a:bodyPr>
            <a:normAutofit/>
          </a:bodyPr>
          <a:lstStyle/>
          <a:p>
            <a:r>
              <a:rPr lang="en-US" dirty="0"/>
              <a:t>Run test - does it pass?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1D059-C31F-E74A-9A8E-CE5DB403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758"/>
            <a:ext cx="90932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317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0492-EDBC-5047-BA05-62B48A6A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in D2L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72024-7F1D-754A-A989-6A24C492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69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E43F8-139E-4E49-B718-DE6A06A2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virtual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DECB5-D52D-F04E-A6D0-DDDCA2545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virtual environment and install this project's dependencies in it</a:t>
            </a:r>
          </a:p>
          <a:p>
            <a:r>
              <a:rPr lang="en-US" dirty="0"/>
              <a:t>Create an isolated environment for this project</a:t>
            </a:r>
          </a:p>
          <a:p>
            <a:endParaRPr lang="en-US" dirty="0"/>
          </a:p>
          <a:p>
            <a:r>
              <a:rPr lang="en-US" dirty="0"/>
              <a:t>Other projects can have their own virtual environments, with their own dependencies</a:t>
            </a:r>
          </a:p>
        </p:txBody>
      </p:sp>
    </p:spTree>
    <p:extLst>
      <p:ext uri="{BB962C8B-B14F-4D97-AF65-F5344CB8AC3E}">
        <p14:creationId xmlns:p14="http://schemas.microsoft.com/office/powerpoint/2010/main" val="3858706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4396</Words>
  <Application>Microsoft Macintosh PowerPoint</Application>
  <PresentationFormat>Widescreen</PresentationFormat>
  <Paragraphs>530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Consolas</vt:lpstr>
      <vt:lpstr>Office Theme</vt:lpstr>
      <vt:lpstr>Capstone</vt:lpstr>
      <vt:lpstr>Package Managers</vt:lpstr>
      <vt:lpstr>Python Packaging</vt:lpstr>
      <vt:lpstr>Definitions</vt:lpstr>
      <vt:lpstr>Installing and removing packages with pip</vt:lpstr>
      <vt:lpstr>Installing and removing packages with pip</vt:lpstr>
      <vt:lpstr>pip connects to PyPI</vt:lpstr>
      <vt:lpstr>Couple of questions..</vt:lpstr>
      <vt:lpstr>Solution: virtual environments</vt:lpstr>
      <vt:lpstr>Virtual Environments</vt:lpstr>
      <vt:lpstr>Virtual Environments</vt:lpstr>
      <vt:lpstr>Per project: create and activate a Virtual Environment</vt:lpstr>
      <vt:lpstr>Installing packages into a virtual environment</vt:lpstr>
      <vt:lpstr>Virtual Environments</vt:lpstr>
      <vt:lpstr>requirements.txt and pip freeze</vt:lpstr>
      <vt:lpstr>Deactivating a virtual environment</vt:lpstr>
      <vt:lpstr>APIs</vt:lpstr>
      <vt:lpstr>How do different computer systems talk to each other?</vt:lpstr>
      <vt:lpstr>Many ways to connect systems</vt:lpstr>
      <vt:lpstr>Amazon</vt:lpstr>
      <vt:lpstr>HTTP</vt:lpstr>
      <vt:lpstr>HTTP Requests with requests </vt:lpstr>
      <vt:lpstr>First HTTP request</vt:lpstr>
      <vt:lpstr>Using an API</vt:lpstr>
      <vt:lpstr>Step 2: Test out the API</vt:lpstr>
      <vt:lpstr>Step 3: How is the response structured?</vt:lpstr>
      <vt:lpstr>Step 4: Use in program </vt:lpstr>
      <vt:lpstr>Your Turn: Bitcoin Price API</vt:lpstr>
      <vt:lpstr>API Keys</vt:lpstr>
      <vt:lpstr>API Keys - Weather</vt:lpstr>
      <vt:lpstr>Subscribe to free service</vt:lpstr>
      <vt:lpstr>Enter a name for your key and click generate</vt:lpstr>
      <vt:lpstr>What's the current weather for Minneapolis?</vt:lpstr>
      <vt:lpstr>APIs - Parameters</vt:lpstr>
      <vt:lpstr>Documentation</vt:lpstr>
      <vt:lpstr>Use in program</vt:lpstr>
      <vt:lpstr>Key Management</vt:lpstr>
      <vt:lpstr>Environment Variables</vt:lpstr>
      <vt:lpstr>Temporarily Setting an Environment Variable </vt:lpstr>
      <vt:lpstr>Environment variables, PyCharm</vt:lpstr>
      <vt:lpstr>Environment Variables, Set Permanently (until you change it)</vt:lpstr>
      <vt:lpstr>Reading environment variable</vt:lpstr>
      <vt:lpstr>Query Parameters</vt:lpstr>
      <vt:lpstr>Query Parameters</vt:lpstr>
      <vt:lpstr>Your Turn</vt:lpstr>
      <vt:lpstr>Error Handling</vt:lpstr>
      <vt:lpstr>Other requests</vt:lpstr>
      <vt:lpstr>So we could process it like this</vt:lpstr>
      <vt:lpstr>Other requests - POST, PATCH, DELETE</vt:lpstr>
      <vt:lpstr>Other requests - POST, PATCH, DELETE</vt:lpstr>
      <vt:lpstr>Testing post, patch etc.</vt:lpstr>
      <vt:lpstr>PowerPoint Presentation</vt:lpstr>
      <vt:lpstr>First step in testing: writing code that can be tested</vt:lpstr>
      <vt:lpstr>Modular code</vt:lpstr>
      <vt:lpstr>Mocking and patching</vt:lpstr>
      <vt:lpstr> Examples at</vt:lpstr>
      <vt:lpstr>Testing Databases - Fixtures</vt:lpstr>
      <vt:lpstr>test_milage.py</vt:lpstr>
      <vt:lpstr>Helper methods in tests</vt:lpstr>
      <vt:lpstr>What if some tests need one type of setup, other tests need different setup?</vt:lpstr>
      <vt:lpstr>More than one TestCase</vt:lpstr>
      <vt:lpstr>Mocking and Patching</vt:lpstr>
      <vt:lpstr>Mocking and Patching</vt:lpstr>
      <vt:lpstr>Mocking and Patching</vt:lpstr>
      <vt:lpstr>Mocking and Patching</vt:lpstr>
      <vt:lpstr>Timesheet program</vt:lpstr>
      <vt:lpstr>Your Turn</vt:lpstr>
      <vt:lpstr>How to test this program?</vt:lpstr>
      <vt:lpstr>Mocking and Patching</vt:lpstr>
      <vt:lpstr>First Test - mock input</vt:lpstr>
      <vt:lpstr>Run test</vt:lpstr>
      <vt:lpstr>Expecting the mock to be called more than once - provide list of side_effects</vt:lpstr>
      <vt:lpstr>Mocking print</vt:lpstr>
      <vt:lpstr>Side effects, return value</vt:lpstr>
      <vt:lpstr>Mocking your own functions</vt:lpstr>
      <vt:lpstr>Mocking your functions</vt:lpstr>
      <vt:lpstr>Checking what functions are called with:  call objects</vt:lpstr>
      <vt:lpstr>What's left?</vt:lpstr>
      <vt:lpstr>Mocking and patching</vt:lpstr>
      <vt:lpstr>Mocking and patching</vt:lpstr>
      <vt:lpstr>Testing APIs, various approaches</vt:lpstr>
      <vt:lpstr>Exchange Rate Calculator</vt:lpstr>
      <vt:lpstr>Exchange Rate Calculator</vt:lpstr>
      <vt:lpstr>Test the convert_dollars_to_target function</vt:lpstr>
      <vt:lpstr>test_exchange_rates.py </vt:lpstr>
      <vt:lpstr>Lab in D2L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dc:creator>Clara James</dc:creator>
  <cp:lastModifiedBy>Clara James</cp:lastModifiedBy>
  <cp:revision>9</cp:revision>
  <dcterms:created xsi:type="dcterms:W3CDTF">2019-09-25T02:14:42Z</dcterms:created>
  <dcterms:modified xsi:type="dcterms:W3CDTF">2019-09-25T02:54:01Z</dcterms:modified>
</cp:coreProperties>
</file>